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67" r:id="rId4"/>
  </p:sldMasterIdLst>
  <p:notesMasterIdLst>
    <p:notesMasterId r:id="rId18"/>
  </p:notesMasterIdLst>
  <p:handoutMasterIdLst>
    <p:handoutMasterId r:id="rId19"/>
  </p:handoutMasterIdLst>
  <p:sldIdLst>
    <p:sldId id="257" r:id="rId5"/>
    <p:sldId id="756" r:id="rId6"/>
    <p:sldId id="271" r:id="rId7"/>
    <p:sldId id="349" r:id="rId8"/>
    <p:sldId id="273" r:id="rId9"/>
    <p:sldId id="714" r:id="rId10"/>
    <p:sldId id="803" r:id="rId11"/>
    <p:sldId id="278" r:id="rId12"/>
    <p:sldId id="266" r:id="rId13"/>
    <p:sldId id="267" r:id="rId14"/>
    <p:sldId id="265" r:id="rId15"/>
    <p:sldId id="268" r:id="rId16"/>
    <p:sldId id="783" r:id="rId17"/>
  </p:sldIdLst>
  <p:sldSz cx="12192000" cy="6858000"/>
  <p:notesSz cx="6858000" cy="9144000"/>
  <p:embeddedFontLst>
    <p:embeddedFont>
      <p:font typeface="RotisSansSerif" pitchFamily="2" charset="0"/>
      <p:regular r:id="rId20"/>
      <p:bold r:id="rId21"/>
      <p:italic r:id="rId22"/>
    </p:embeddedFont>
  </p:embeddedFont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7083" userDrawn="1">
          <p15:clr>
            <a:srgbClr val="A4A3A4"/>
          </p15:clr>
        </p15:guide>
        <p15:guide id="3" pos="2978" userDrawn="1">
          <p15:clr>
            <a:srgbClr val="A4A3A4"/>
          </p15:clr>
        </p15:guide>
        <p15:guide id="5" orient="horz" pos="2387" userDrawn="1">
          <p15:clr>
            <a:srgbClr val="A4A3A4"/>
          </p15:clr>
        </p15:guide>
        <p15:guide id="6" pos="4135" userDrawn="1">
          <p15:clr>
            <a:srgbClr val="A4A3A4"/>
          </p15:clr>
        </p15:guide>
        <p15:guide id="7" orient="horz" pos="754" userDrawn="1">
          <p15:clr>
            <a:srgbClr val="A4A3A4"/>
          </p15:clr>
        </p15:guide>
        <p15:guide id="8" orient="horz" pos="3203" userDrawn="1">
          <p15:clr>
            <a:srgbClr val="A4A3A4"/>
          </p15:clr>
        </p15:guide>
        <p15:guide id="9" pos="2547" userDrawn="1">
          <p15:clr>
            <a:srgbClr val="A4A3A4"/>
          </p15:clr>
        </p15:guide>
        <p15:guide id="10" pos="846" userDrawn="1">
          <p15:clr>
            <a:srgbClr val="A4A3A4"/>
          </p15:clr>
        </p15:guide>
        <p15:guide id="11" orient="horz" pos="1139" userDrawn="1">
          <p15:clr>
            <a:srgbClr val="A4A3A4"/>
          </p15:clr>
        </p15:guide>
        <p15:guide id="12" orient="horz" pos="14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7A1D"/>
    <a:srgbClr val="FF9492"/>
    <a:srgbClr val="FFA0A1"/>
    <a:srgbClr val="AD8330"/>
    <a:srgbClr val="A5A5A5"/>
    <a:srgbClr val="25A0B0"/>
    <a:srgbClr val="AD216A"/>
    <a:srgbClr val="D0CBC8"/>
    <a:srgbClr val="B43500"/>
    <a:srgbClr val="F3B90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4D32876-E7FD-4FB9-A5F8-653DAF580B2D}" v="9" dt="2026-09-11T11:25:37.97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48" autoAdjust="0"/>
    <p:restoredTop sz="85593" autoAdjust="0"/>
  </p:normalViewPr>
  <p:slideViewPr>
    <p:cSldViewPr snapToGrid="0" showGuides="1">
      <p:cViewPr varScale="1">
        <p:scale>
          <a:sx n="95" d="100"/>
          <a:sy n="95" d="100"/>
        </p:scale>
        <p:origin x="396" y="72"/>
      </p:cViewPr>
      <p:guideLst>
        <p:guide pos="7083"/>
        <p:guide pos="2978"/>
        <p:guide orient="horz" pos="2387"/>
        <p:guide pos="4135"/>
        <p:guide orient="horz" pos="754"/>
        <p:guide orient="horz" pos="3203"/>
        <p:guide pos="2547"/>
        <p:guide pos="846"/>
        <p:guide orient="horz" pos="1139"/>
        <p:guide orient="horz" pos="1480"/>
      </p:guideLst>
    </p:cSldViewPr>
  </p:slideViewPr>
  <p:outlineViewPr>
    <p:cViewPr>
      <p:scale>
        <a:sx n="33" d="100"/>
        <a:sy n="33" d="100"/>
      </p:scale>
      <p:origin x="0" y="0"/>
    </p:cViewPr>
  </p:outlineViewPr>
  <p:notesTextViewPr>
    <p:cViewPr>
      <p:scale>
        <a:sx n="3" d="2"/>
        <a:sy n="3" d="2"/>
      </p:scale>
      <p:origin x="0" y="0"/>
    </p:cViewPr>
  </p:notesTextViewPr>
  <p:sorterViewPr>
    <p:cViewPr>
      <p:scale>
        <a:sx n="1" d="1"/>
        <a:sy n="1" d="1"/>
      </p:scale>
      <p:origin x="0" y="0"/>
    </p:cViewPr>
  </p:sorterViewPr>
  <p:notesViewPr>
    <p:cSldViewPr snapToGrid="0" showGuides="1">
      <p:cViewPr varScale="1">
        <p:scale>
          <a:sx n="99" d="100"/>
          <a:sy n="99" d="100"/>
        </p:scale>
        <p:origin x="3064" y="1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font" Target="fonts/font2.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font" Target="fonts/font1.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3.fntdata"/><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ucke Marlene" userId="4fdae5dd-d715-4938-b27e-9f223e255fab" providerId="ADAL" clId="{0325DAD9-B1AB-41C2-BFEE-3F4B2D0852DB}"/>
    <pc:docChg chg="undo redo custSel addSld delSld modSld">
      <pc:chgData name="Lucke Marlene" userId="4fdae5dd-d715-4938-b27e-9f223e255fab" providerId="ADAL" clId="{0325DAD9-B1AB-41C2-BFEE-3F4B2D0852DB}" dt="2026-09-11T11:26:22.747" v="70" actId="20577"/>
      <pc:docMkLst>
        <pc:docMk/>
      </pc:docMkLst>
      <pc:sldChg chg="modSp add mod modClrScheme chgLayout">
        <pc:chgData name="Lucke Marlene" userId="4fdae5dd-d715-4938-b27e-9f223e255fab" providerId="ADAL" clId="{0325DAD9-B1AB-41C2-BFEE-3F4B2D0852DB}" dt="2026-09-11T11:26:22.747" v="70" actId="20577"/>
        <pc:sldMkLst>
          <pc:docMk/>
          <pc:sldMk cId="1664542169" sldId="265"/>
        </pc:sldMkLst>
        <pc:spChg chg="mod">
          <ac:chgData name="Lucke Marlene" userId="4fdae5dd-d715-4938-b27e-9f223e255fab" providerId="ADAL" clId="{0325DAD9-B1AB-41C2-BFEE-3F4B2D0852DB}" dt="2026-09-11T11:26:22.747" v="70" actId="20577"/>
          <ac:spMkLst>
            <pc:docMk/>
            <pc:sldMk cId="1664542169" sldId="265"/>
            <ac:spMk id="2" creationId="{BEC919A4-6DDF-CED1-F927-FA6654A019CA}"/>
          </ac:spMkLst>
        </pc:spChg>
        <pc:spChg chg="mod">
          <ac:chgData name="Lucke Marlene" userId="4fdae5dd-d715-4938-b27e-9f223e255fab" providerId="ADAL" clId="{0325DAD9-B1AB-41C2-BFEE-3F4B2D0852DB}" dt="2026-09-11T11:25:51.067" v="67" actId="20577"/>
          <ac:spMkLst>
            <pc:docMk/>
            <pc:sldMk cId="1664542169" sldId="265"/>
            <ac:spMk id="20" creationId="{7881EA7B-CCC7-DEB5-26B0-CAE8D64E9941}"/>
          </ac:spMkLst>
        </pc:spChg>
      </pc:sldChg>
      <pc:sldChg chg="modSp add del mod modClrScheme chgLayout">
        <pc:chgData name="Lucke Marlene" userId="4fdae5dd-d715-4938-b27e-9f223e255fab" providerId="ADAL" clId="{0325DAD9-B1AB-41C2-BFEE-3F4B2D0852DB}" dt="2026-09-11T11:26:10.068" v="69" actId="700"/>
        <pc:sldMkLst>
          <pc:docMk/>
          <pc:sldMk cId="1050242996" sldId="266"/>
        </pc:sldMkLst>
        <pc:spChg chg="mod ord">
          <ac:chgData name="Lucke Marlene" userId="4fdae5dd-d715-4938-b27e-9f223e255fab" providerId="ADAL" clId="{0325DAD9-B1AB-41C2-BFEE-3F4B2D0852DB}" dt="2026-09-11T11:26:10.068" v="69" actId="700"/>
          <ac:spMkLst>
            <pc:docMk/>
            <pc:sldMk cId="1050242996" sldId="266"/>
            <ac:spMk id="9" creationId="{D85477A8-8415-F626-0C6E-22F6D56DF6BC}"/>
          </ac:spMkLst>
        </pc:spChg>
      </pc:sldChg>
      <pc:sldChg chg="modSp add mod modClrScheme chgLayout">
        <pc:chgData name="Lucke Marlene" userId="4fdae5dd-d715-4938-b27e-9f223e255fab" providerId="ADAL" clId="{0325DAD9-B1AB-41C2-BFEE-3F4B2D0852DB}" dt="2026-09-11T11:26:10.068" v="69" actId="700"/>
        <pc:sldMkLst>
          <pc:docMk/>
          <pc:sldMk cId="2267811248" sldId="267"/>
        </pc:sldMkLst>
        <pc:spChg chg="mod ord">
          <ac:chgData name="Lucke Marlene" userId="4fdae5dd-d715-4938-b27e-9f223e255fab" providerId="ADAL" clId="{0325DAD9-B1AB-41C2-BFEE-3F4B2D0852DB}" dt="2026-09-11T11:26:10.068" v="69" actId="700"/>
          <ac:spMkLst>
            <pc:docMk/>
            <pc:sldMk cId="2267811248" sldId="267"/>
            <ac:spMk id="5" creationId="{274EBB4B-B7B0-DA82-829D-A642BDBF1E99}"/>
          </ac:spMkLst>
        </pc:spChg>
      </pc:sldChg>
      <pc:sldChg chg="modSp add del mod modClrScheme chgLayout">
        <pc:chgData name="Lucke Marlene" userId="4fdae5dd-d715-4938-b27e-9f223e255fab" providerId="ADAL" clId="{0325DAD9-B1AB-41C2-BFEE-3F4B2D0852DB}" dt="2026-09-11T11:26:10.068" v="69" actId="700"/>
        <pc:sldMkLst>
          <pc:docMk/>
          <pc:sldMk cId="316691349" sldId="268"/>
        </pc:sldMkLst>
        <pc:spChg chg="mod ord">
          <ac:chgData name="Lucke Marlene" userId="4fdae5dd-d715-4938-b27e-9f223e255fab" providerId="ADAL" clId="{0325DAD9-B1AB-41C2-BFEE-3F4B2D0852DB}" dt="2026-09-11T11:26:10.068" v="69" actId="700"/>
          <ac:spMkLst>
            <pc:docMk/>
            <pc:sldMk cId="316691349" sldId="268"/>
            <ac:spMk id="5" creationId="{274EBB4B-B7B0-DA82-829D-A642BDBF1E99}"/>
          </ac:spMkLst>
        </pc:spChg>
      </pc:sldChg>
      <pc:sldChg chg="modSp mod modClrScheme chgLayout">
        <pc:chgData name="Lucke Marlene" userId="4fdae5dd-d715-4938-b27e-9f223e255fab" providerId="ADAL" clId="{0325DAD9-B1AB-41C2-BFEE-3F4B2D0852DB}" dt="2026-09-11T11:23:36.642" v="48" actId="1076"/>
        <pc:sldMkLst>
          <pc:docMk/>
          <pc:sldMk cId="4010787040" sldId="271"/>
        </pc:sldMkLst>
        <pc:spChg chg="mod">
          <ac:chgData name="Lucke Marlene" userId="4fdae5dd-d715-4938-b27e-9f223e255fab" providerId="ADAL" clId="{0325DAD9-B1AB-41C2-BFEE-3F4B2D0852DB}" dt="2026-09-11T11:23:24.744" v="45" actId="1076"/>
          <ac:spMkLst>
            <pc:docMk/>
            <pc:sldMk cId="4010787040" sldId="271"/>
            <ac:spMk id="3" creationId="{72EDA056-BC4A-F3D3-BED3-1DBB6293492A}"/>
          </ac:spMkLst>
        </pc:spChg>
        <pc:spChg chg="mod ord">
          <ac:chgData name="Lucke Marlene" userId="4fdae5dd-d715-4938-b27e-9f223e255fab" providerId="ADAL" clId="{0325DAD9-B1AB-41C2-BFEE-3F4B2D0852DB}" dt="2026-09-11T11:23:17.925" v="43" actId="700"/>
          <ac:spMkLst>
            <pc:docMk/>
            <pc:sldMk cId="4010787040" sldId="271"/>
            <ac:spMk id="4" creationId="{4ED38693-6C22-4161-0EC8-4EEA9F39576D}"/>
          </ac:spMkLst>
        </pc:spChg>
        <pc:spChg chg="mod">
          <ac:chgData name="Lucke Marlene" userId="4fdae5dd-d715-4938-b27e-9f223e255fab" providerId="ADAL" clId="{0325DAD9-B1AB-41C2-BFEE-3F4B2D0852DB}" dt="2026-09-11T11:23:30.510" v="46" actId="1076"/>
          <ac:spMkLst>
            <pc:docMk/>
            <pc:sldMk cId="4010787040" sldId="271"/>
            <ac:spMk id="7" creationId="{99A183B7-E478-9CD6-ABDD-CFCD202052E5}"/>
          </ac:spMkLst>
        </pc:spChg>
        <pc:spChg chg="mod ord">
          <ac:chgData name="Lucke Marlene" userId="4fdae5dd-d715-4938-b27e-9f223e255fab" providerId="ADAL" clId="{0325DAD9-B1AB-41C2-BFEE-3F4B2D0852DB}" dt="2026-09-11T11:23:36.642" v="48" actId="1076"/>
          <ac:spMkLst>
            <pc:docMk/>
            <pc:sldMk cId="4010787040" sldId="271"/>
            <ac:spMk id="10" creationId="{44E1F113-2C3D-3D92-954E-2399A2B89F9C}"/>
          </ac:spMkLst>
        </pc:spChg>
        <pc:picChg chg="mod">
          <ac:chgData name="Lucke Marlene" userId="4fdae5dd-d715-4938-b27e-9f223e255fab" providerId="ADAL" clId="{0325DAD9-B1AB-41C2-BFEE-3F4B2D0852DB}" dt="2026-09-11T11:23:33.395" v="47" actId="1076"/>
          <ac:picMkLst>
            <pc:docMk/>
            <pc:sldMk cId="4010787040" sldId="271"/>
            <ac:picMk id="2" creationId="{9CF75BAB-65E8-FE2A-A363-EEF2B1E5003E}"/>
          </ac:picMkLst>
        </pc:picChg>
      </pc:sldChg>
      <pc:sldChg chg="modSp mod modClrScheme chgLayout">
        <pc:chgData name="Lucke Marlene" userId="4fdae5dd-d715-4938-b27e-9f223e255fab" providerId="ADAL" clId="{0325DAD9-B1AB-41C2-BFEE-3F4B2D0852DB}" dt="2026-09-11T11:24:20.911" v="54" actId="700"/>
        <pc:sldMkLst>
          <pc:docMk/>
          <pc:sldMk cId="822447409" sldId="273"/>
        </pc:sldMkLst>
        <pc:spChg chg="mod ord">
          <ac:chgData name="Lucke Marlene" userId="4fdae5dd-d715-4938-b27e-9f223e255fab" providerId="ADAL" clId="{0325DAD9-B1AB-41C2-BFEE-3F4B2D0852DB}" dt="2026-09-11T11:24:20.911" v="54" actId="700"/>
          <ac:spMkLst>
            <pc:docMk/>
            <pc:sldMk cId="822447409" sldId="273"/>
            <ac:spMk id="6" creationId="{59812805-5309-D1A7-3D08-96925239870E}"/>
          </ac:spMkLst>
        </pc:spChg>
        <pc:spChg chg="mod ord">
          <ac:chgData name="Lucke Marlene" userId="4fdae5dd-d715-4938-b27e-9f223e255fab" providerId="ADAL" clId="{0325DAD9-B1AB-41C2-BFEE-3F4B2D0852DB}" dt="2026-09-11T11:24:20.911" v="54" actId="700"/>
          <ac:spMkLst>
            <pc:docMk/>
            <pc:sldMk cId="822447409" sldId="273"/>
            <ac:spMk id="8" creationId="{E485577E-94B5-D21D-46D2-764D1C5A971E}"/>
          </ac:spMkLst>
        </pc:spChg>
      </pc:sldChg>
      <pc:sldChg chg="modSp add del mod modClrScheme chgLayout">
        <pc:chgData name="Lucke Marlene" userId="4fdae5dd-d715-4938-b27e-9f223e255fab" providerId="ADAL" clId="{0325DAD9-B1AB-41C2-BFEE-3F4B2D0852DB}" dt="2026-09-11T11:26:10.068" v="69" actId="700"/>
        <pc:sldMkLst>
          <pc:docMk/>
          <pc:sldMk cId="1646849789" sldId="278"/>
        </pc:sldMkLst>
        <pc:spChg chg="mod">
          <ac:chgData name="Lucke Marlene" userId="4fdae5dd-d715-4938-b27e-9f223e255fab" providerId="ADAL" clId="{0325DAD9-B1AB-41C2-BFEE-3F4B2D0852DB}" dt="2026-09-11T11:25:43.391" v="63" actId="20577"/>
          <ac:spMkLst>
            <pc:docMk/>
            <pc:sldMk cId="1646849789" sldId="278"/>
            <ac:spMk id="2" creationId="{AC97D55C-39B7-FB97-7071-2A2F944CE7A2}"/>
          </ac:spMkLst>
        </pc:spChg>
      </pc:sldChg>
      <pc:sldChg chg="modSp mod modClrScheme chgLayout">
        <pc:chgData name="Lucke Marlene" userId="4fdae5dd-d715-4938-b27e-9f223e255fab" providerId="ADAL" clId="{0325DAD9-B1AB-41C2-BFEE-3F4B2D0852DB}" dt="2026-09-11T11:23:58.943" v="51" actId="1076"/>
        <pc:sldMkLst>
          <pc:docMk/>
          <pc:sldMk cId="3824289904" sldId="349"/>
        </pc:sldMkLst>
        <pc:spChg chg="mod ord">
          <ac:chgData name="Lucke Marlene" userId="4fdae5dd-d715-4938-b27e-9f223e255fab" providerId="ADAL" clId="{0325DAD9-B1AB-41C2-BFEE-3F4B2D0852DB}" dt="2026-09-11T11:23:47.939" v="50" actId="27636"/>
          <ac:spMkLst>
            <pc:docMk/>
            <pc:sldMk cId="3824289904" sldId="349"/>
            <ac:spMk id="4" creationId="{4ED38693-6C22-4161-0EC8-4EEA9F39576D}"/>
          </ac:spMkLst>
        </pc:spChg>
        <pc:spChg chg="mod ord">
          <ac:chgData name="Lucke Marlene" userId="4fdae5dd-d715-4938-b27e-9f223e255fab" providerId="ADAL" clId="{0325DAD9-B1AB-41C2-BFEE-3F4B2D0852DB}" dt="2026-09-11T11:23:58.943" v="51" actId="1076"/>
          <ac:spMkLst>
            <pc:docMk/>
            <pc:sldMk cId="3824289904" sldId="349"/>
            <ac:spMk id="10" creationId="{44E1F113-2C3D-3D92-954E-2399A2B89F9C}"/>
          </ac:spMkLst>
        </pc:spChg>
      </pc:sldChg>
      <pc:sldChg chg="modSp del mod modClrScheme chgLayout">
        <pc:chgData name="Lucke Marlene" userId="4fdae5dd-d715-4938-b27e-9f223e255fab" providerId="ADAL" clId="{0325DAD9-B1AB-41C2-BFEE-3F4B2D0852DB}" dt="2026-09-11T11:25:37.205" v="61" actId="47"/>
        <pc:sldMkLst>
          <pc:docMk/>
          <pc:sldMk cId="392194081" sldId="745"/>
        </pc:sldMkLst>
        <pc:spChg chg="mod ord">
          <ac:chgData name="Lucke Marlene" userId="4fdae5dd-d715-4938-b27e-9f223e255fab" providerId="ADAL" clId="{0325DAD9-B1AB-41C2-BFEE-3F4B2D0852DB}" dt="2026-09-11T11:24:41.782" v="58" actId="700"/>
          <ac:spMkLst>
            <pc:docMk/>
            <pc:sldMk cId="392194081" sldId="745"/>
            <ac:spMk id="5" creationId="{274EBB4B-B7B0-DA82-829D-A642BDBF1E99}"/>
          </ac:spMkLst>
        </pc:spChg>
      </pc:sldChg>
      <pc:sldChg chg="del mod modClrScheme chgLayout">
        <pc:chgData name="Lucke Marlene" userId="4fdae5dd-d715-4938-b27e-9f223e255fab" providerId="ADAL" clId="{0325DAD9-B1AB-41C2-BFEE-3F4B2D0852DB}" dt="2026-09-11T11:25:37.205" v="61" actId="47"/>
        <pc:sldMkLst>
          <pc:docMk/>
          <pc:sldMk cId="4120622512" sldId="746"/>
        </pc:sldMkLst>
      </pc:sldChg>
      <pc:sldChg chg="modSp add mod modClrScheme chgLayout">
        <pc:chgData name="Lucke Marlene" userId="4fdae5dd-d715-4938-b27e-9f223e255fab" providerId="ADAL" clId="{0325DAD9-B1AB-41C2-BFEE-3F4B2D0852DB}" dt="2026-09-11T11:26:10.068" v="69" actId="700"/>
        <pc:sldMkLst>
          <pc:docMk/>
          <pc:sldMk cId="2919942020" sldId="783"/>
        </pc:sldMkLst>
        <pc:spChg chg="mod ord">
          <ac:chgData name="Lucke Marlene" userId="4fdae5dd-d715-4938-b27e-9f223e255fab" providerId="ADAL" clId="{0325DAD9-B1AB-41C2-BFEE-3F4B2D0852DB}" dt="2026-09-11T11:26:10.068" v="69" actId="700"/>
          <ac:spMkLst>
            <pc:docMk/>
            <pc:sldMk cId="2919942020" sldId="783"/>
            <ac:spMk id="9" creationId="{9E15FD75-92DE-7B0C-D4CB-C820B36ADBE4}"/>
          </ac:spMkLst>
        </pc:spChg>
      </pc:sldChg>
      <pc:sldChg chg="modSp add mod modClrScheme modAnim chgLayout">
        <pc:chgData name="Lucke Marlene" userId="4fdae5dd-d715-4938-b27e-9f223e255fab" providerId="ADAL" clId="{0325DAD9-B1AB-41C2-BFEE-3F4B2D0852DB}" dt="2026-09-11T11:24:28.610" v="55" actId="700"/>
        <pc:sldMkLst>
          <pc:docMk/>
          <pc:sldMk cId="3642409360" sldId="803"/>
        </pc:sldMkLst>
        <pc:spChg chg="mod">
          <ac:chgData name="Lucke Marlene" userId="4fdae5dd-d715-4938-b27e-9f223e255fab" providerId="ADAL" clId="{0325DAD9-B1AB-41C2-BFEE-3F4B2D0852DB}" dt="2026-09-11T11:21:13.237" v="26" actId="1076"/>
          <ac:spMkLst>
            <pc:docMk/>
            <pc:sldMk cId="3642409360" sldId="803"/>
            <ac:spMk id="4" creationId="{7E9353D0-4FB9-8771-E526-FC5D8FEDD6EB}"/>
          </ac:spMkLst>
        </pc:spChg>
        <pc:cxnChg chg="mod">
          <ac:chgData name="Lucke Marlene" userId="4fdae5dd-d715-4938-b27e-9f223e255fab" providerId="ADAL" clId="{0325DAD9-B1AB-41C2-BFEE-3F4B2D0852DB}" dt="2026-09-11T11:21:12.390" v="25" actId="14100"/>
          <ac:cxnSpMkLst>
            <pc:docMk/>
            <pc:sldMk cId="3642409360" sldId="803"/>
            <ac:cxnSpMk id="8" creationId="{D0280997-D7CE-7D49-CB79-F85A46A906EB}"/>
          </ac:cxnSpMkLst>
        </pc:cxn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20">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260EF07-1233-4CE9-B5D3-30B7EDB197E0}" type="doc">
      <dgm:prSet loTypeId="urn:microsoft.com/office/officeart/2005/8/layout/vList2" loCatId="list" qsTypeId="urn:microsoft.com/office/officeart/2005/8/quickstyle/simple1#20" qsCatId="simple" csTypeId="urn:microsoft.com/office/officeart/2005/8/colors/accent1_2#20" csCatId="accent1" phldr="1"/>
      <dgm:spPr/>
      <dgm:t>
        <a:bodyPr/>
        <a:lstStyle/>
        <a:p>
          <a:endParaRPr lang="en-US"/>
        </a:p>
      </dgm:t>
    </dgm:pt>
    <dgm:pt modelId="{2947D06B-128A-4296-AAEB-41CB3E4E4ED7}" type="pres">
      <dgm:prSet presAssocID="{E260EF07-1233-4CE9-B5D3-30B7EDB197E0}" presName="linear" presStyleCnt="0">
        <dgm:presLayoutVars>
          <dgm:animLvl val="lvl"/>
          <dgm:resizeHandles val="exact"/>
        </dgm:presLayoutVars>
      </dgm:prSet>
      <dgm:spPr/>
    </dgm:pt>
  </dgm:ptLst>
  <dgm:cxnLst>
    <dgm:cxn modelId="{8A50BD88-F950-4714-BDC6-7338EB157B6C}" type="presOf" srcId="{E260EF07-1233-4CE9-B5D3-30B7EDB197E0}" destId="{2947D06B-128A-4296-AAEB-41CB3E4E4ED7}"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2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CF11CC2B-181C-1548-6FCA-B359CFA075B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a:extLst>
              <a:ext uri="{FF2B5EF4-FFF2-40B4-BE49-F238E27FC236}">
                <a16:creationId xmlns:a16="http://schemas.microsoft.com/office/drawing/2014/main" id="{B22051D7-65D9-B178-7489-3FA79024AF9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3D1DC8D-BE70-BA47-8956-AF86DF04F2E8}" type="datetimeFigureOut">
              <a:rPr lang="de-DE" smtClean="0"/>
              <a:t>11.09.2026</a:t>
            </a:fld>
            <a:endParaRPr lang="de-DE"/>
          </a:p>
        </p:txBody>
      </p:sp>
      <p:sp>
        <p:nvSpPr>
          <p:cNvPr id="4" name="Fußzeilenplatzhalter 3">
            <a:extLst>
              <a:ext uri="{FF2B5EF4-FFF2-40B4-BE49-F238E27FC236}">
                <a16:creationId xmlns:a16="http://schemas.microsoft.com/office/drawing/2014/main" id="{28ED8823-8316-5B4F-F745-234C1974030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a:extLst>
              <a:ext uri="{FF2B5EF4-FFF2-40B4-BE49-F238E27FC236}">
                <a16:creationId xmlns:a16="http://schemas.microsoft.com/office/drawing/2014/main" id="{00D65FB8-2855-80C6-FE88-98ADE16EE8F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3073C8C-9E72-DE46-862D-F81779B5BCBF}" type="slidenum">
              <a:rPr lang="de-DE" smtClean="0"/>
              <a:t>‹Nr.›</a:t>
            </a:fld>
            <a:endParaRPr lang="de-DE"/>
          </a:p>
        </p:txBody>
      </p:sp>
    </p:spTree>
    <p:extLst>
      <p:ext uri="{BB962C8B-B14F-4D97-AF65-F5344CB8AC3E}">
        <p14:creationId xmlns:p14="http://schemas.microsoft.com/office/powerpoint/2010/main" val="3493581931"/>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81170F-1ACE-8E47-B6F6-ECF6E9C63F71}" type="datetimeFigureOut">
              <a:rPr lang="de-DE" smtClean="0"/>
              <a:t>11.09.2026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F6D039-A8DE-1143-A947-B20207AA2C9B}" type="slidenum">
              <a:rPr lang="de-DE" smtClean="0"/>
              <a:t>‹Nr.›</a:t>
            </a:fld>
            <a:endParaRPr lang="de-DE"/>
          </a:p>
        </p:txBody>
      </p:sp>
    </p:spTree>
    <p:extLst>
      <p:ext uri="{BB962C8B-B14F-4D97-AF65-F5344CB8AC3E}">
        <p14:creationId xmlns:p14="http://schemas.microsoft.com/office/powerpoint/2010/main" val="34294336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lang="de-DE" dirty="0" err="1"/>
              <a:t>LeP</a:t>
            </a:r>
            <a:endParaRPr lang="de-DE" dirty="0"/>
          </a:p>
          <a:p>
            <a:pPr>
              <a:lnSpc>
                <a:spcPct val="100000"/>
              </a:lnSpc>
              <a:spcAft>
                <a:spcPts val="400"/>
              </a:spcAft>
            </a:pPr>
            <a:endParaRPr lang="de-DE" dirty="0"/>
          </a:p>
        </p:txBody>
      </p:sp>
      <p:sp>
        <p:nvSpPr>
          <p:cNvPr id="4" name="Foliennummernplatzhalter 3"/>
          <p:cNvSpPr>
            <a:spLocks noGrp="1"/>
          </p:cNvSpPr>
          <p:nvPr>
            <p:ph type="sldNum" sz="quarter" idx="5"/>
          </p:nvPr>
        </p:nvSpPr>
        <p:spPr/>
        <p:txBody>
          <a:bodyPr/>
          <a:lstStyle/>
          <a:p>
            <a:fld id="{5CF6D039-A8DE-1143-A947-B20207AA2C9B}" type="slidenum">
              <a:rPr lang="de-DE" smtClean="0"/>
              <a:t>1</a:t>
            </a:fld>
            <a:endParaRPr lang="de-DE"/>
          </a:p>
        </p:txBody>
      </p:sp>
    </p:spTree>
    <p:extLst>
      <p:ext uri="{BB962C8B-B14F-4D97-AF65-F5344CB8AC3E}">
        <p14:creationId xmlns:p14="http://schemas.microsoft.com/office/powerpoint/2010/main" val="37429144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nSpc>
                <a:spcPct val="115000"/>
              </a:lnSpc>
              <a:spcAft>
                <a:spcPts val="800"/>
              </a:spcAft>
              <a:buNone/>
            </a:pPr>
            <a:r>
              <a:rPr lang="de-DE" sz="1800" i="1" kern="100" dirty="0">
                <a:effectLst/>
                <a:latin typeface="Aptos" panose="020B0004020202020204" pitchFamily="34" charset="0"/>
                <a:ea typeface="Aptos" panose="020B0004020202020204" pitchFamily="34" charset="0"/>
                <a:cs typeface="Aptos" panose="020B0004020202020204" pitchFamily="34" charset="0"/>
              </a:rPr>
              <a:t>Warum treffen wir uns heute? </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de-DE" sz="1800" i="1" kern="100" dirty="0">
                <a:effectLst/>
                <a:latin typeface="Aptos" panose="020B0004020202020204" pitchFamily="34" charset="0"/>
                <a:ea typeface="Aptos" panose="020B0004020202020204" pitchFamily="34" charset="0"/>
                <a:cs typeface="Aptos" panose="020B0004020202020204" pitchFamily="34" charset="0"/>
              </a:rPr>
              <a:t>Wir möchten ein Zusammenleben in der Gemeinde oder Einrichtung, das von Vertrauen geprägt ist. Jeder und jede, die sich ehrenamtlich für die Gemeinde oder Einrichtung engagiert, repräsentiert damit auch deren Arbeit und Haltung. Deshalb genießen alle ehrenamtlich Tätigen zunächst einen Vertrauensvorschuss von Seiten der Teilnehmenden – oft unreflektiert.</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de-DE" sz="1800" i="1" kern="100" dirty="0">
                <a:effectLst/>
                <a:latin typeface="Aptos" panose="020B0004020202020204" pitchFamily="34" charset="0"/>
                <a:ea typeface="Aptos" panose="020B0004020202020204" pitchFamily="34" charset="0"/>
                <a:cs typeface="Aptos" panose="020B0004020202020204" pitchFamily="34" charset="0"/>
              </a:rPr>
              <a:t>Leider wird gerade dieses Vertrauen von Täter*innen als Einfallstor für ihr Handeln genutzt. Häufig geschieht dies schleichend – ein langsamer Prozess der Anbahnung, der von außen nicht wahrgenommen oder anfangs sogar wohlwollend interpretiert wird. </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de-DE" sz="1800" i="1" kern="100" dirty="0">
                <a:effectLst/>
                <a:latin typeface="Aptos" panose="020B0004020202020204" pitchFamily="34" charset="0"/>
                <a:ea typeface="Aptos" panose="020B0004020202020204" pitchFamily="34" charset="0"/>
                <a:cs typeface="Aptos" panose="020B0004020202020204" pitchFamily="34" charset="0"/>
              </a:rPr>
              <a:t>Um unseren spirituellen, persönlichen und örtlichen Raum für uns selbst wie für andere geschützt und zugewandt zu gestalten, braucht es eine „Kultur der Achtsamkeit“.</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de-DE" sz="1800" i="1" kern="100" dirty="0">
                <a:effectLst/>
                <a:latin typeface="Aptos" panose="020B0004020202020204" pitchFamily="34" charset="0"/>
                <a:ea typeface="Aptos" panose="020B0004020202020204" pitchFamily="34" charset="0"/>
                <a:cs typeface="Aptos" panose="020B0004020202020204" pitchFamily="34" charset="0"/>
              </a:rPr>
              <a:t>Das bedeutet nicht eine Übermaß an Kontrolle oder starre Regeln, sondern vielmehr:</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de-DE" sz="1800" i="1" kern="100" dirty="0">
                <a:effectLst/>
                <a:latin typeface="Aptos" panose="020B0004020202020204" pitchFamily="34" charset="0"/>
                <a:ea typeface="Aptos" panose="020B0004020202020204" pitchFamily="34" charset="0"/>
                <a:cs typeface="Aptos" panose="020B0004020202020204" pitchFamily="34" charset="0"/>
              </a:rPr>
              <a:t>einen regelmäßigen und offenen Austausch über Nähe und Distanz,</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de-DE" sz="1800" i="1" kern="100" dirty="0">
                <a:effectLst/>
                <a:latin typeface="Aptos" panose="020B0004020202020204" pitchFamily="34" charset="0"/>
                <a:ea typeface="Aptos" panose="020B0004020202020204" pitchFamily="34" charset="0"/>
                <a:cs typeface="Aptos" panose="020B0004020202020204" pitchFamily="34" charset="0"/>
              </a:rPr>
              <a:t>ein gemeinsames Verständnis darüber, was im Rahmen der ehrenamtlichen Arbeit angemessen ist</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de-DE" sz="1800" i="1" kern="100" dirty="0">
                <a:effectLst/>
                <a:latin typeface="Aptos" panose="020B0004020202020204" pitchFamily="34" charset="0"/>
                <a:ea typeface="Aptos" panose="020B0004020202020204" pitchFamily="34" charset="0"/>
                <a:cs typeface="Aptos" panose="020B0004020202020204" pitchFamily="34" charset="0"/>
              </a:rPr>
              <a:t>und wo die Grenze überschritten wird und wir zu stark in den persönlichen Raum der Teilnehmenden eingreifen.</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de-DE" sz="1800" i="1" kern="100" dirty="0">
                <a:effectLst/>
                <a:latin typeface="Aptos" panose="020B0004020202020204" pitchFamily="34" charset="0"/>
                <a:ea typeface="Aptos" panose="020B0004020202020204" pitchFamily="34" charset="0"/>
                <a:cs typeface="Aptos" panose="020B0004020202020204" pitchFamily="34" charset="0"/>
              </a:rPr>
              <a:t>Genau damit möchten wir uns im Rahmen dieser Veranstaltung beschäftigen.</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de-DE" dirty="0"/>
          </a:p>
        </p:txBody>
      </p:sp>
      <p:sp>
        <p:nvSpPr>
          <p:cNvPr id="4" name="Foliennummernplatzhalter 3"/>
          <p:cNvSpPr>
            <a:spLocks noGrp="1"/>
          </p:cNvSpPr>
          <p:nvPr>
            <p:ph type="sldNum" sz="quarter" idx="5"/>
          </p:nvPr>
        </p:nvSpPr>
        <p:spPr/>
        <p:txBody>
          <a:bodyPr/>
          <a:lstStyle/>
          <a:p>
            <a:fld id="{5CF6D039-A8DE-1143-A947-B20207AA2C9B}" type="slidenum">
              <a:rPr lang="de-DE" smtClean="0"/>
              <a:t>2</a:t>
            </a:fld>
            <a:endParaRPr lang="de-DE"/>
          </a:p>
        </p:txBody>
      </p:sp>
    </p:spTree>
    <p:extLst>
      <p:ext uri="{BB962C8B-B14F-4D97-AF65-F5344CB8AC3E}">
        <p14:creationId xmlns:p14="http://schemas.microsoft.com/office/powerpoint/2010/main" val="24582217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err="1"/>
              <a:t>LeP</a:t>
            </a:r>
            <a:endParaRPr lang="de-DE" dirty="0"/>
          </a:p>
          <a:p>
            <a:endParaRPr lang="de-DE" dirty="0"/>
          </a:p>
          <a:p>
            <a:r>
              <a:rPr lang="de-DE" dirty="0"/>
              <a:t>https://www.umfrageonline.com/c/jcsbd7yi</a:t>
            </a:r>
          </a:p>
        </p:txBody>
      </p:sp>
      <p:sp>
        <p:nvSpPr>
          <p:cNvPr id="4" name="Foliennummernplatzhalter 3"/>
          <p:cNvSpPr>
            <a:spLocks noGrp="1"/>
          </p:cNvSpPr>
          <p:nvPr>
            <p:ph type="sldNum" sz="quarter" idx="5"/>
          </p:nvPr>
        </p:nvSpPr>
        <p:spPr/>
        <p:txBody>
          <a:bodyPr/>
          <a:lstStyle/>
          <a:p>
            <a:fld id="{5CF6D039-A8DE-1143-A947-B20207AA2C9B}" type="slidenum">
              <a:rPr lang="de-DE" smtClean="0"/>
              <a:t>3</a:t>
            </a:fld>
            <a:endParaRPr lang="de-DE"/>
          </a:p>
        </p:txBody>
      </p:sp>
    </p:spTree>
    <p:extLst>
      <p:ext uri="{BB962C8B-B14F-4D97-AF65-F5344CB8AC3E}">
        <p14:creationId xmlns:p14="http://schemas.microsoft.com/office/powerpoint/2010/main" val="13164364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nSpc>
                <a:spcPct val="115000"/>
              </a:lnSpc>
              <a:spcAft>
                <a:spcPts val="800"/>
              </a:spcAft>
              <a:buNone/>
            </a:pPr>
            <a:r>
              <a:rPr lang="de-DE" sz="1800" kern="100" dirty="0">
                <a:effectLst/>
                <a:latin typeface="Aptos" panose="020B0004020202020204" pitchFamily="34" charset="0"/>
                <a:ea typeface="Aptos" panose="020B0004020202020204" pitchFamily="34" charset="0"/>
                <a:cs typeface="Aptos" panose="020B0004020202020204" pitchFamily="34" charset="0"/>
              </a:rPr>
              <a:t>Grundsätzlich gilt: Einschätzungen können unterschiedlich ausfallen – genauso wie persönliche Grenzen bei jedem Menschen anders verlaufen. Gerade deshalb liegt die Verantwortung dafür, diese Grenzen zu achten, bei uns. Es ist unsere Aufgabe, sensibel für die Bedürfnisse und Signale unserer Zielgruppen zu sein und ihre Grenzen zu respektieren.</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de-DE" sz="1800" kern="100" dirty="0">
                <a:effectLst/>
                <a:latin typeface="Aptos" panose="020B0004020202020204" pitchFamily="34" charset="0"/>
                <a:ea typeface="Aptos" panose="020B0004020202020204" pitchFamily="34" charset="0"/>
                <a:cs typeface="Aptos" panose="020B0004020202020204" pitchFamily="34" charset="0"/>
              </a:rPr>
              <a:t>Ein erstes Warnsignal kann oft das eigene Bauchgefühl sein. Wenn sich etwas nicht stimmig oder unangenehm anfühlt, ist das ein wichtiger Hinweis – und sollte ernst genommen werden.</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de-DE" sz="1800" kern="100" dirty="0">
                <a:effectLst/>
                <a:latin typeface="Aptos" panose="020B0004020202020204" pitchFamily="34" charset="0"/>
                <a:ea typeface="Aptos" panose="020B0004020202020204" pitchFamily="34" charset="0"/>
                <a:cs typeface="Aptos" panose="020B0004020202020204" pitchFamily="34" charset="0"/>
              </a:rPr>
              <a:t>Niemand muss solche Situationen allein einordnen oder tragen. Der Austausch im Team, mit hauptberuflich Mitarbeitenden oder einer Person des Vertrauens ist dabei unerlässlich. Gemeinsam lassen sich Unsicherheiten besser einschätzen, Erfahrungen teilen und tragfähige Lösungen finden.</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p:txBody>
      </p:sp>
      <p:sp>
        <p:nvSpPr>
          <p:cNvPr id="4" name="Foliennummernplatzhalter 3"/>
          <p:cNvSpPr>
            <a:spLocks noGrp="1"/>
          </p:cNvSpPr>
          <p:nvPr>
            <p:ph type="sldNum" sz="quarter" idx="5"/>
          </p:nvPr>
        </p:nvSpPr>
        <p:spPr/>
        <p:txBody>
          <a:bodyPr/>
          <a:lstStyle/>
          <a:p>
            <a:fld id="{5CF6D039-A8DE-1143-A947-B20207AA2C9B}" type="slidenum">
              <a:rPr lang="de-DE" smtClean="0"/>
              <a:t>4</a:t>
            </a:fld>
            <a:endParaRPr lang="de-DE"/>
          </a:p>
        </p:txBody>
      </p:sp>
    </p:spTree>
    <p:extLst>
      <p:ext uri="{BB962C8B-B14F-4D97-AF65-F5344CB8AC3E}">
        <p14:creationId xmlns:p14="http://schemas.microsoft.com/office/powerpoint/2010/main" val="32134033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nSpc>
                <a:spcPct val="115000"/>
              </a:lnSpc>
              <a:spcAft>
                <a:spcPts val="800"/>
              </a:spcAft>
              <a:buNone/>
            </a:pPr>
            <a:r>
              <a:rPr lang="de-DE" sz="1800" kern="100" dirty="0">
                <a:effectLst/>
                <a:latin typeface="Aptos" panose="020B0004020202020204" pitchFamily="34" charset="0"/>
                <a:ea typeface="Aptos" panose="020B0004020202020204" pitchFamily="34" charset="0"/>
                <a:cs typeface="Aptos" panose="020B0004020202020204" pitchFamily="34" charset="0"/>
              </a:rPr>
              <a:t>Ein zentraler Maßstab für alle Situationen mit Teilnehmenden ist das Prinzip von </a:t>
            </a:r>
            <a:r>
              <a:rPr lang="de-DE" sz="1800" i="1" kern="100" dirty="0">
                <a:effectLst/>
                <a:latin typeface="Aptos" panose="020B0004020202020204" pitchFamily="34" charset="0"/>
                <a:ea typeface="Aptos" panose="020B0004020202020204" pitchFamily="34" charset="0"/>
                <a:cs typeface="Aptos" panose="020B0004020202020204" pitchFamily="34" charset="0"/>
              </a:rPr>
              <a:t>Choice, Voice und Exit</a:t>
            </a:r>
            <a:r>
              <a:rPr lang="de-DE" sz="1800" kern="100" dirty="0">
                <a:effectLst/>
                <a:latin typeface="Aptos" panose="020B0004020202020204" pitchFamily="34" charset="0"/>
                <a:ea typeface="Aptos" panose="020B0004020202020204" pitchFamily="34" charset="0"/>
                <a:cs typeface="Aptos" panose="020B0004020202020204" pitchFamily="34" charset="0"/>
              </a:rPr>
              <a:t>. Diese drei Begriffe stehen für eine Haltung, die Teilnehmende in ihrer Selbstbestimmung stärkt und Räume schafft, in denen sie sich sicher und respektiert fühlen können.</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de-DE" sz="1800" b="1" kern="100" dirty="0">
                <a:effectLst/>
                <a:latin typeface="Aptos" panose="020B0004020202020204" pitchFamily="34" charset="0"/>
                <a:ea typeface="Aptos" panose="020B0004020202020204" pitchFamily="34" charset="0"/>
                <a:cs typeface="Aptos" panose="020B0004020202020204" pitchFamily="34" charset="0"/>
              </a:rPr>
              <a:t>Voice</a:t>
            </a:r>
            <a:r>
              <a:rPr lang="de-DE" sz="1800" kern="100" dirty="0">
                <a:effectLst/>
                <a:latin typeface="Aptos" panose="020B0004020202020204" pitchFamily="34" charset="0"/>
                <a:ea typeface="Aptos" panose="020B0004020202020204" pitchFamily="34" charset="0"/>
                <a:cs typeface="Aptos" panose="020B0004020202020204" pitchFamily="34" charset="0"/>
              </a:rPr>
              <a:t> bedeutet: Jede*r hat das Recht, die eigene Stimme zu erheben – Wünsche, Bedürfnisse, aber auch Kritik und Veränderungsvorschläge sollen geäußert werden können, ohne dass daraus negative Konsequenzen entstehen. Es braucht Räume, in denen diese Stimme gehört und ernst genommen wird.</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de-DE" sz="1800" b="1" kern="100" dirty="0">
                <a:effectLst/>
                <a:latin typeface="Aptos" panose="020B0004020202020204" pitchFamily="34" charset="0"/>
                <a:ea typeface="Aptos" panose="020B0004020202020204" pitchFamily="34" charset="0"/>
                <a:cs typeface="Aptos" panose="020B0004020202020204" pitchFamily="34" charset="0"/>
              </a:rPr>
              <a:t>Choice</a:t>
            </a:r>
            <a:r>
              <a:rPr lang="de-DE" sz="1800" kern="100" dirty="0">
                <a:effectLst/>
                <a:latin typeface="Aptos" panose="020B0004020202020204" pitchFamily="34" charset="0"/>
                <a:ea typeface="Aptos" panose="020B0004020202020204" pitchFamily="34" charset="0"/>
                <a:cs typeface="Aptos" panose="020B0004020202020204" pitchFamily="34" charset="0"/>
              </a:rPr>
              <a:t> heißt: Teilnehmende sollen in der Lage sein, frei Entscheidungen zu treffen. Dazu gehört, dass sie ihre Rechte kennen – und dass sie verstehen, dass sie nicht in einer Situation bleiben müssen, die sich für sie nicht gut oder sicher anfühlt. Die betroffene Person muss immer die Möglichkeit haben zu wählen, ob sie sich in einer bestimmten Situation befinden will oder nicht.</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de-DE" sz="1800" b="1" kern="100" dirty="0">
                <a:effectLst/>
                <a:latin typeface="Aptos" panose="020B0004020202020204" pitchFamily="34" charset="0"/>
                <a:ea typeface="Aptos" panose="020B0004020202020204" pitchFamily="34" charset="0"/>
                <a:cs typeface="Aptos" panose="020B0004020202020204" pitchFamily="34" charset="0"/>
              </a:rPr>
              <a:t>Exit</a:t>
            </a:r>
            <a:r>
              <a:rPr lang="de-DE" sz="1800" kern="100" dirty="0">
                <a:effectLst/>
                <a:latin typeface="Aptos" panose="020B0004020202020204" pitchFamily="34" charset="0"/>
                <a:ea typeface="Aptos" panose="020B0004020202020204" pitchFamily="34" charset="0"/>
                <a:cs typeface="Aptos" panose="020B0004020202020204" pitchFamily="34" charset="0"/>
              </a:rPr>
              <a:t> bedeutet: Es muss immer die Möglichkeit geben, eine Situation zu verlassen. Auch das ist Teil echter Entscheidungsfreiheit. Nur wenn klar ist, dass ein Rückzug möglich und erlaubt ist, kann eine Situation als sicher und freiwillig erlebt werden.</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de-DE" sz="1800" kern="100" dirty="0">
                <a:effectLst/>
                <a:latin typeface="Aptos" panose="020B0004020202020204" pitchFamily="34" charset="0"/>
                <a:ea typeface="Aptos" panose="020B0004020202020204" pitchFamily="34" charset="0"/>
                <a:cs typeface="Aptos" panose="020B0004020202020204" pitchFamily="34" charset="0"/>
              </a:rPr>
              <a:t>Diese drei Prinzipien helfen uns, eine Kultur zu gestalten, in der Teilnehmende wirklich ernst genommen werden – in ihrer Stimme, ihrer Entscheidungskraft und ihrem Bedürfnis nach Schutz.</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de-DE" dirty="0"/>
          </a:p>
        </p:txBody>
      </p:sp>
      <p:sp>
        <p:nvSpPr>
          <p:cNvPr id="4" name="Foliennummernplatzhalter 3"/>
          <p:cNvSpPr>
            <a:spLocks noGrp="1"/>
          </p:cNvSpPr>
          <p:nvPr>
            <p:ph type="sldNum" sz="quarter" idx="5"/>
          </p:nvPr>
        </p:nvSpPr>
        <p:spPr/>
        <p:txBody>
          <a:bodyPr/>
          <a:lstStyle/>
          <a:p>
            <a:fld id="{5CF6D039-A8DE-1143-A947-B20207AA2C9B}" type="slidenum">
              <a:rPr lang="de-DE" smtClean="0"/>
              <a:t>5</a:t>
            </a:fld>
            <a:endParaRPr lang="de-DE"/>
          </a:p>
        </p:txBody>
      </p:sp>
    </p:spTree>
    <p:extLst>
      <p:ext uri="{BB962C8B-B14F-4D97-AF65-F5344CB8AC3E}">
        <p14:creationId xmlns:p14="http://schemas.microsoft.com/office/powerpoint/2010/main" val="31577367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76225" y="838200"/>
            <a:ext cx="7346950" cy="4132263"/>
          </a:xfrm>
        </p:spPr>
      </p:sp>
      <p:sp>
        <p:nvSpPr>
          <p:cNvPr id="3" name="Notizenplatzhalter 2"/>
          <p:cNvSpPr>
            <a:spLocks noGrp="1"/>
          </p:cNvSpPr>
          <p:nvPr>
            <p:ph type="body" idx="1"/>
          </p:nvPr>
        </p:nvSpPr>
        <p:spPr/>
        <p:txBody>
          <a:bodyPr/>
          <a:lstStyle/>
          <a:p>
            <a:pPr>
              <a:lnSpc>
                <a:spcPct val="115000"/>
              </a:lnSpc>
              <a:spcAft>
                <a:spcPts val="1000"/>
              </a:spcAft>
              <a:buNone/>
            </a:pPr>
            <a:r>
              <a:rPr lang="de-DE" sz="1200" b="1" kern="100" dirty="0">
                <a:effectLst/>
                <a:latin typeface="Aptos" panose="020B0004020202020204" pitchFamily="34" charset="0"/>
                <a:ea typeface="Aptos" panose="020B0004020202020204" pitchFamily="34" charset="0"/>
                <a:cs typeface="Aptos" panose="020B0004020202020204" pitchFamily="34" charset="0"/>
              </a:rPr>
              <a:t>Warum Sensibilisierung wichtig ist – das Modell von David </a:t>
            </a:r>
            <a:r>
              <a:rPr lang="de-DE" sz="1200" b="1" kern="100" dirty="0" err="1">
                <a:effectLst/>
                <a:latin typeface="Aptos" panose="020B0004020202020204" pitchFamily="34" charset="0"/>
                <a:ea typeface="Aptos" panose="020B0004020202020204" pitchFamily="34" charset="0"/>
                <a:cs typeface="Aptos" panose="020B0004020202020204" pitchFamily="34" charset="0"/>
              </a:rPr>
              <a:t>Finkelhor</a:t>
            </a:r>
            <a:endParaRPr lang="de-DE" sz="1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1000"/>
              </a:spcAft>
              <a:buNone/>
            </a:pPr>
            <a:r>
              <a:rPr lang="de-DE" sz="1200" kern="100" dirty="0">
                <a:effectLst/>
                <a:latin typeface="Aptos" panose="020B0004020202020204" pitchFamily="34" charset="0"/>
                <a:ea typeface="Aptos" panose="020B0004020202020204" pitchFamily="34" charset="0"/>
                <a:cs typeface="Aptos" panose="020B0004020202020204" pitchFamily="34" charset="0"/>
              </a:rPr>
              <a:t>Wenn wir fragen, </a:t>
            </a:r>
            <a:r>
              <a:rPr lang="de-DE" sz="1200" i="1" kern="100" dirty="0">
                <a:effectLst/>
                <a:latin typeface="Aptos" panose="020B0004020202020204" pitchFamily="34" charset="0"/>
                <a:ea typeface="Aptos" panose="020B0004020202020204" pitchFamily="34" charset="0"/>
                <a:cs typeface="Aptos" panose="020B0004020202020204" pitchFamily="34" charset="0"/>
              </a:rPr>
              <a:t>wozu Sensibilisierung gut ist</a:t>
            </a:r>
            <a:r>
              <a:rPr lang="de-DE" sz="1200" kern="100" dirty="0">
                <a:effectLst/>
                <a:latin typeface="Aptos" panose="020B0004020202020204" pitchFamily="34" charset="0"/>
                <a:ea typeface="Aptos" panose="020B0004020202020204" pitchFamily="34" charset="0"/>
                <a:cs typeface="Aptos" panose="020B0004020202020204" pitchFamily="34" charset="0"/>
              </a:rPr>
              <a:t>, hilft ein Modell des US-amerikanischen Forschers </a:t>
            </a:r>
            <a:r>
              <a:rPr lang="de-DE" sz="1200" b="1" kern="100" dirty="0">
                <a:effectLst/>
                <a:latin typeface="Aptos" panose="020B0004020202020204" pitchFamily="34" charset="0"/>
                <a:ea typeface="Aptos" panose="020B0004020202020204" pitchFamily="34" charset="0"/>
                <a:cs typeface="Aptos" panose="020B0004020202020204" pitchFamily="34" charset="0"/>
              </a:rPr>
              <a:t>David </a:t>
            </a:r>
            <a:r>
              <a:rPr lang="de-DE" sz="1200" b="1" kern="100" dirty="0" err="1">
                <a:effectLst/>
                <a:latin typeface="Aptos" panose="020B0004020202020204" pitchFamily="34" charset="0"/>
                <a:ea typeface="Aptos" panose="020B0004020202020204" pitchFamily="34" charset="0"/>
                <a:cs typeface="Aptos" panose="020B0004020202020204" pitchFamily="34" charset="0"/>
              </a:rPr>
              <a:t>Finkelhor</a:t>
            </a:r>
            <a:r>
              <a:rPr lang="de-DE" sz="1200" kern="100" dirty="0">
                <a:effectLst/>
                <a:latin typeface="Aptos" panose="020B0004020202020204" pitchFamily="34" charset="0"/>
                <a:ea typeface="Aptos" panose="020B0004020202020204" pitchFamily="34" charset="0"/>
                <a:cs typeface="Aptos" panose="020B0004020202020204" pitchFamily="34" charset="0"/>
              </a:rPr>
              <a:t>, das bereits in den 1980er Jahren entwickelt wurde. </a:t>
            </a:r>
            <a:r>
              <a:rPr lang="de-DE" sz="1200" kern="100" dirty="0" err="1">
                <a:effectLst/>
                <a:latin typeface="Aptos" panose="020B0004020202020204" pitchFamily="34" charset="0"/>
                <a:ea typeface="Aptos" panose="020B0004020202020204" pitchFamily="34" charset="0"/>
                <a:cs typeface="Aptos" panose="020B0004020202020204" pitchFamily="34" charset="0"/>
              </a:rPr>
              <a:t>Finkelhor</a:t>
            </a:r>
            <a:r>
              <a:rPr lang="de-DE" sz="1200" kern="100" dirty="0">
                <a:effectLst/>
                <a:latin typeface="Aptos" panose="020B0004020202020204" pitchFamily="34" charset="0"/>
                <a:ea typeface="Aptos" panose="020B0004020202020204" pitchFamily="34" charset="0"/>
                <a:cs typeface="Aptos" panose="020B0004020202020204" pitchFamily="34" charset="0"/>
              </a:rPr>
              <a:t> hat untersucht, was passieren muss, damit es überhaupt zu einem sexuellen Übergriff kommt – und dabei deutlich gemacht:</a:t>
            </a:r>
            <a:br>
              <a:rPr lang="de-DE" sz="1200" kern="100" dirty="0">
                <a:effectLst/>
                <a:latin typeface="Aptos" panose="020B0004020202020204" pitchFamily="34" charset="0"/>
                <a:ea typeface="Aptos" panose="020B0004020202020204" pitchFamily="34" charset="0"/>
                <a:cs typeface="Aptos" panose="020B0004020202020204" pitchFamily="34" charset="0"/>
              </a:rPr>
            </a:br>
            <a:r>
              <a:rPr lang="de-DE" sz="1200" kern="100" dirty="0">
                <a:effectLst/>
                <a:latin typeface="Aptos" panose="020B0004020202020204" pitchFamily="34" charset="0"/>
                <a:ea typeface="Aptos" panose="020B0004020202020204" pitchFamily="34" charset="0"/>
                <a:cs typeface="Aptos" panose="020B0004020202020204" pitchFamily="34" charset="0"/>
              </a:rPr>
              <a:t>Es reicht nicht, dass ein Mensch die Motivation hat, sexualisierte Gewalt auszuüben. Zwischen Motivation und Tat liegen mehrere </a:t>
            </a:r>
            <a:r>
              <a:rPr lang="de-DE" sz="1200" b="1" kern="100" dirty="0">
                <a:effectLst/>
                <a:latin typeface="Aptos" panose="020B0004020202020204" pitchFamily="34" charset="0"/>
                <a:ea typeface="Aptos" panose="020B0004020202020204" pitchFamily="34" charset="0"/>
                <a:cs typeface="Aptos" panose="020B0004020202020204" pitchFamily="34" charset="0"/>
              </a:rPr>
              <a:t>Hürden</a:t>
            </a:r>
            <a:r>
              <a:rPr lang="de-DE" sz="1200" kern="100" dirty="0">
                <a:effectLst/>
                <a:latin typeface="Aptos" panose="020B0004020202020204" pitchFamily="34" charset="0"/>
                <a:ea typeface="Aptos" panose="020B0004020202020204" pitchFamily="34" charset="0"/>
                <a:cs typeface="Aptos" panose="020B0004020202020204" pitchFamily="34" charset="0"/>
              </a:rPr>
              <a:t>, die Täter*innen erst überwinden müssen. Genau hier setzt Sensibilisierung bzw. Schutzkonzepte an: Sie sollen diese Hürden erhöhen – damit es gar nicht erst zur Tat kommt.</a:t>
            </a:r>
            <a:endParaRPr lang="de-DE" sz="1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1000"/>
              </a:spcAft>
              <a:buNone/>
            </a:pPr>
            <a:r>
              <a:rPr lang="de-DE" sz="1200" b="1" kern="100" dirty="0">
                <a:effectLst/>
                <a:latin typeface="Aptos" panose="020B0004020202020204" pitchFamily="34" charset="0"/>
                <a:ea typeface="Aptos" panose="020B0004020202020204" pitchFamily="34" charset="0"/>
                <a:cs typeface="Aptos" panose="020B0004020202020204" pitchFamily="34" charset="0"/>
              </a:rPr>
              <a:t>Die vier Hürden auf dem Weg zur Tat</a:t>
            </a:r>
            <a:endParaRPr lang="de-DE"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1000"/>
              </a:spcAft>
              <a:buFont typeface="+mj-lt"/>
              <a:buAutoNum type="arabicPeriod"/>
              <a:tabLst>
                <a:tab pos="457200" algn="l"/>
              </a:tabLst>
            </a:pPr>
            <a:r>
              <a:rPr lang="de-DE" sz="1200" b="1" kern="100" dirty="0">
                <a:effectLst/>
                <a:latin typeface="Aptos" panose="020B0004020202020204" pitchFamily="34" charset="0"/>
                <a:ea typeface="Aptos" panose="020B0004020202020204" pitchFamily="34" charset="0"/>
                <a:cs typeface="Aptos" panose="020B0004020202020204" pitchFamily="34" charset="0"/>
              </a:rPr>
              <a:t>Innere Hemmungen</a:t>
            </a:r>
            <a:br>
              <a:rPr lang="de-DE" sz="1200" kern="100" dirty="0">
                <a:effectLst/>
                <a:latin typeface="Aptos" panose="020B0004020202020204" pitchFamily="34" charset="0"/>
                <a:ea typeface="Aptos" panose="020B0004020202020204" pitchFamily="34" charset="0"/>
                <a:cs typeface="Aptos" panose="020B0004020202020204" pitchFamily="34" charset="0"/>
              </a:rPr>
            </a:br>
            <a:r>
              <a:rPr lang="de-DE" sz="1200" kern="100" dirty="0">
                <a:effectLst/>
                <a:latin typeface="Aptos" panose="020B0004020202020204" pitchFamily="34" charset="0"/>
                <a:ea typeface="Aptos" panose="020B0004020202020204" pitchFamily="34" charset="0"/>
                <a:cs typeface="Aptos" panose="020B0004020202020204" pitchFamily="34" charset="0"/>
              </a:rPr>
              <a:t>Täter*innen müssen sich zunächst selbst davon überzeugen, dass ihr Verhalten „nicht so schlimm“ sei. Sie verharmlosen oder rechtfertigen ihr Handeln innerlich. Diese Hemmschwelle gilt es zu überwinden – und genau hier kann Prävention bereits ansetzen: durch Sensibilisierung, die Auseinandersetzung mit Nähe und Distanz und eine klare Haltung im Team.</a:t>
            </a:r>
            <a:endParaRPr lang="de-DE"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1000"/>
              </a:spcAft>
              <a:buFont typeface="+mj-lt"/>
              <a:buAutoNum type="arabicPeriod"/>
              <a:tabLst>
                <a:tab pos="457200" algn="l"/>
              </a:tabLst>
            </a:pPr>
            <a:r>
              <a:rPr lang="de-DE" sz="1200" b="1" kern="100" dirty="0">
                <a:effectLst/>
                <a:latin typeface="Aptos" panose="020B0004020202020204" pitchFamily="34" charset="0"/>
                <a:ea typeface="Aptos" panose="020B0004020202020204" pitchFamily="34" charset="0"/>
                <a:cs typeface="Aptos" panose="020B0004020202020204" pitchFamily="34" charset="0"/>
              </a:rPr>
              <a:t>Äußere Widerstände</a:t>
            </a:r>
            <a:br>
              <a:rPr lang="de-DE" sz="1200" kern="100" dirty="0">
                <a:effectLst/>
                <a:latin typeface="Aptos" panose="020B0004020202020204" pitchFamily="34" charset="0"/>
                <a:ea typeface="Aptos" panose="020B0004020202020204" pitchFamily="34" charset="0"/>
                <a:cs typeface="Aptos" panose="020B0004020202020204" pitchFamily="34" charset="0"/>
              </a:rPr>
            </a:br>
            <a:r>
              <a:rPr lang="de-DE" sz="1200" kern="100" dirty="0">
                <a:effectLst/>
                <a:latin typeface="Aptos" panose="020B0004020202020204" pitchFamily="34" charset="0"/>
                <a:ea typeface="Aptos" panose="020B0004020202020204" pitchFamily="34" charset="0"/>
                <a:cs typeface="Aptos" panose="020B0004020202020204" pitchFamily="34" charset="0"/>
              </a:rPr>
              <a:t>Täter*innen sind auf Gelegenheiten angewiesen. Sie brauchen Zugang zu Kindern, Jugendlichen oder verletzlichen Erwachsenen – und das Vertrauen der Menschen in deren Umfeld. Gleichzeitig versuchen sie, die Aufmerksamkeit anderer gezielt zu umgehen oder zu trüben, damit ihnen nichts zugetraut wird. Schutzkonzepte sorgen hier für Wachsamkeit im Team und signalisieren: Hier wird genau hingeschaut.</a:t>
            </a:r>
            <a:endParaRPr lang="de-DE"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1000"/>
              </a:spcAft>
              <a:buFont typeface="+mj-lt"/>
              <a:buAutoNum type="arabicPeriod"/>
              <a:tabLst>
                <a:tab pos="457200" algn="l"/>
              </a:tabLst>
            </a:pPr>
            <a:r>
              <a:rPr lang="de-DE" sz="1200" b="1" kern="100" dirty="0">
                <a:effectLst/>
                <a:latin typeface="Aptos" panose="020B0004020202020204" pitchFamily="34" charset="0"/>
                <a:ea typeface="Aptos" panose="020B0004020202020204" pitchFamily="34" charset="0"/>
                <a:cs typeface="Aptos" panose="020B0004020202020204" pitchFamily="34" charset="0"/>
              </a:rPr>
              <a:t>Widerstände bei Betroffenen</a:t>
            </a:r>
            <a:br>
              <a:rPr lang="de-DE" sz="1200" kern="100" dirty="0">
                <a:effectLst/>
                <a:latin typeface="Aptos" panose="020B0004020202020204" pitchFamily="34" charset="0"/>
                <a:ea typeface="Aptos" panose="020B0004020202020204" pitchFamily="34" charset="0"/>
                <a:cs typeface="Aptos" panose="020B0004020202020204" pitchFamily="34" charset="0"/>
              </a:rPr>
            </a:br>
            <a:r>
              <a:rPr lang="de-DE" sz="1200" kern="100" dirty="0">
                <a:effectLst/>
                <a:latin typeface="Aptos" panose="020B0004020202020204" pitchFamily="34" charset="0"/>
                <a:ea typeface="Aptos" panose="020B0004020202020204" pitchFamily="34" charset="0"/>
                <a:cs typeface="Aptos" panose="020B0004020202020204" pitchFamily="34" charset="0"/>
              </a:rPr>
              <a:t>Täter*innen suchen gezielt nach Menschen, die sich nicht sofort wehren oder Hilfe holen – oft Kinder, Jugendliche oder verletzliche Erwachsene. Sie bauen eine vermeintliche Vertrauensbeziehung auf, manipulieren Schritt für Schritt, bis Übergriffe als „normal“ erscheinen. Betroffene werden emotional eingebunden und desensibilisiert. Manche fühlen sich sogar mitschuldig – obwohl sie keinerlei Verantwortung tragen. Schutzkonzepte stärken alle Beteiligten und machen klar: Du darfst Nein sagen. Du darfst dir Hilfe holen.</a:t>
            </a:r>
            <a:endParaRPr lang="de-DE"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1000"/>
              </a:spcAft>
              <a:buFont typeface="+mj-lt"/>
              <a:buAutoNum type="arabicPeriod"/>
              <a:tabLst>
                <a:tab pos="457200" algn="l"/>
              </a:tabLst>
            </a:pPr>
            <a:r>
              <a:rPr lang="de-DE" sz="1200" b="1" kern="100" dirty="0">
                <a:effectLst/>
                <a:latin typeface="Aptos" panose="020B0004020202020204" pitchFamily="34" charset="0"/>
                <a:ea typeface="Aptos" panose="020B0004020202020204" pitchFamily="34" charset="0"/>
                <a:cs typeface="Aptos" panose="020B0004020202020204" pitchFamily="34" charset="0"/>
              </a:rPr>
              <a:t>Die Motivation zur Tat</a:t>
            </a:r>
            <a:br>
              <a:rPr lang="de-DE" sz="1200" kern="100" dirty="0">
                <a:effectLst/>
                <a:latin typeface="Aptos" panose="020B0004020202020204" pitchFamily="34" charset="0"/>
                <a:ea typeface="Aptos" panose="020B0004020202020204" pitchFamily="34" charset="0"/>
                <a:cs typeface="Aptos" panose="020B0004020202020204" pitchFamily="34" charset="0"/>
              </a:rPr>
            </a:br>
            <a:r>
              <a:rPr lang="de-DE" sz="1200" kern="100" dirty="0">
                <a:effectLst/>
                <a:latin typeface="Aptos" panose="020B0004020202020204" pitchFamily="34" charset="0"/>
                <a:ea typeface="Aptos" panose="020B0004020202020204" pitchFamily="34" charset="0"/>
                <a:cs typeface="Aptos" panose="020B0004020202020204" pitchFamily="34" charset="0"/>
              </a:rPr>
              <a:t>Diese liegt bei den Täter*innen selbst. Sensibilisierung bzw. Schutzkonzepte können sie nicht verhindern – aber sie können alle anderen Hürden so hoch wie möglich setzen.</a:t>
            </a:r>
            <a:endParaRPr lang="de-DE" sz="1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1000"/>
              </a:spcAft>
              <a:buNone/>
            </a:pPr>
            <a:r>
              <a:rPr lang="de-DE" sz="1200" kern="100" dirty="0">
                <a:effectLst/>
                <a:latin typeface="Aptos" panose="020B0004020202020204" pitchFamily="34" charset="0"/>
                <a:ea typeface="Aptos" panose="020B0004020202020204" pitchFamily="34" charset="0"/>
                <a:cs typeface="Aptos" panose="020B0004020202020204" pitchFamily="34" charset="0"/>
              </a:rPr>
              <a:t> </a:t>
            </a:r>
            <a:endParaRPr lang="de-DE" sz="1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1000"/>
              </a:spcAft>
              <a:buNone/>
            </a:pPr>
            <a:r>
              <a:rPr lang="de-DE" sz="1200" b="1" kern="100" dirty="0">
                <a:effectLst/>
                <a:latin typeface="Aptos" panose="020B0004020202020204" pitchFamily="34" charset="0"/>
                <a:ea typeface="Aptos" panose="020B0004020202020204" pitchFamily="34" charset="0"/>
                <a:cs typeface="Aptos" panose="020B0004020202020204" pitchFamily="34" charset="0"/>
              </a:rPr>
              <a:t>Wie Sensibilisierung und Schutzkonzepte Hürden erhöhen</a:t>
            </a:r>
            <a:endParaRPr lang="de-DE" sz="1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1000"/>
              </a:spcAft>
              <a:buNone/>
            </a:pPr>
            <a:r>
              <a:rPr lang="de-DE" sz="1200" kern="100" dirty="0">
                <a:effectLst/>
                <a:latin typeface="Aptos" panose="020B0004020202020204" pitchFamily="34" charset="0"/>
                <a:ea typeface="Aptos" panose="020B0004020202020204" pitchFamily="34" charset="0"/>
                <a:cs typeface="Aptos" panose="020B0004020202020204" pitchFamily="34" charset="0"/>
              </a:rPr>
              <a:t>Ein wirksames Schutzkonzept wirkt auf allen Ebenen:</a:t>
            </a:r>
            <a:endParaRPr lang="de-DE"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1000"/>
              </a:spcAft>
              <a:buSzPts val="1000"/>
              <a:buFont typeface="Symbol" panose="05050102010706020507" pitchFamily="18" charset="2"/>
              <a:buChar char=""/>
              <a:tabLst>
                <a:tab pos="457200" algn="l"/>
              </a:tabLst>
            </a:pPr>
            <a:r>
              <a:rPr lang="de-DE" sz="1200" b="1" kern="100" dirty="0">
                <a:effectLst/>
                <a:latin typeface="Aptos" panose="020B0004020202020204" pitchFamily="34" charset="0"/>
                <a:ea typeface="Aptos" panose="020B0004020202020204" pitchFamily="34" charset="0"/>
                <a:cs typeface="Aptos" panose="020B0004020202020204" pitchFamily="34" charset="0"/>
              </a:rPr>
              <a:t>Innere Hemmungen stärken:</a:t>
            </a:r>
            <a:endParaRPr lang="de-DE" sz="12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nSpc>
                <a:spcPct val="115000"/>
              </a:lnSpc>
              <a:spcAft>
                <a:spcPts val="1000"/>
              </a:spcAft>
              <a:buSzPts val="1000"/>
              <a:buFont typeface="Courier New" panose="02070309020205020404" pitchFamily="49" charset="0"/>
              <a:buChar char="o"/>
              <a:tabLst>
                <a:tab pos="914400" algn="l"/>
              </a:tabLst>
            </a:pPr>
            <a:r>
              <a:rPr lang="de-DE" sz="1200" kern="100" dirty="0">
                <a:effectLst/>
                <a:latin typeface="Aptos" panose="020B0004020202020204" pitchFamily="34" charset="0"/>
                <a:ea typeface="Aptos" panose="020B0004020202020204" pitchFamily="34" charset="0"/>
                <a:cs typeface="Aptos" panose="020B0004020202020204" pitchFamily="34" charset="0"/>
              </a:rPr>
              <a:t>durch Sensibilisierung aller Mitarbeitenden</a:t>
            </a:r>
            <a:endParaRPr lang="de-DE" sz="12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nSpc>
                <a:spcPct val="115000"/>
              </a:lnSpc>
              <a:spcAft>
                <a:spcPts val="1000"/>
              </a:spcAft>
              <a:buSzPts val="1000"/>
              <a:buFont typeface="Courier New" panose="02070309020205020404" pitchFamily="49" charset="0"/>
              <a:buChar char="o"/>
              <a:tabLst>
                <a:tab pos="914400" algn="l"/>
              </a:tabLst>
            </a:pPr>
            <a:r>
              <a:rPr lang="de-DE" sz="1200" kern="100" dirty="0">
                <a:effectLst/>
                <a:latin typeface="Aptos" panose="020B0004020202020204" pitchFamily="34" charset="0"/>
                <a:ea typeface="Aptos" panose="020B0004020202020204" pitchFamily="34" charset="0"/>
                <a:cs typeface="Aptos" panose="020B0004020202020204" pitchFamily="34" charset="0"/>
              </a:rPr>
              <a:t>durch Schulungen zu Nähe und Distanz</a:t>
            </a:r>
            <a:endParaRPr lang="de-DE" sz="12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nSpc>
                <a:spcPct val="115000"/>
              </a:lnSpc>
              <a:spcAft>
                <a:spcPts val="1000"/>
              </a:spcAft>
              <a:buSzPts val="1000"/>
              <a:buFont typeface="Courier New" panose="02070309020205020404" pitchFamily="49" charset="0"/>
              <a:buChar char="o"/>
              <a:tabLst>
                <a:tab pos="914400" algn="l"/>
              </a:tabLst>
            </a:pPr>
            <a:r>
              <a:rPr lang="de-DE" sz="1200" kern="100" dirty="0">
                <a:effectLst/>
                <a:latin typeface="Aptos" panose="020B0004020202020204" pitchFamily="34" charset="0"/>
                <a:ea typeface="Aptos" panose="020B0004020202020204" pitchFamily="34" charset="0"/>
                <a:cs typeface="Aptos" panose="020B0004020202020204" pitchFamily="34" charset="0"/>
              </a:rPr>
              <a:t>durch Selbstverpflichtungserklärungen</a:t>
            </a:r>
            <a:endParaRPr lang="de-DE"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1000"/>
              </a:spcAft>
              <a:buSzPts val="1000"/>
              <a:buFont typeface="Symbol" panose="05050102010706020507" pitchFamily="18" charset="2"/>
              <a:buChar char=""/>
              <a:tabLst>
                <a:tab pos="457200" algn="l"/>
              </a:tabLst>
            </a:pPr>
            <a:r>
              <a:rPr lang="de-DE" sz="1200" b="1" kern="100" dirty="0">
                <a:effectLst/>
                <a:latin typeface="Aptos" panose="020B0004020202020204" pitchFamily="34" charset="0"/>
                <a:ea typeface="Aptos" panose="020B0004020202020204" pitchFamily="34" charset="0"/>
                <a:cs typeface="Aptos" panose="020B0004020202020204" pitchFamily="34" charset="0"/>
              </a:rPr>
              <a:t>Äußere Widerstände aufbauen:</a:t>
            </a:r>
            <a:endParaRPr lang="de-DE" sz="12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nSpc>
                <a:spcPct val="115000"/>
              </a:lnSpc>
              <a:spcAft>
                <a:spcPts val="1000"/>
              </a:spcAft>
              <a:buSzPts val="1000"/>
              <a:buFont typeface="Courier New" panose="02070309020205020404" pitchFamily="49" charset="0"/>
              <a:buChar char="o"/>
              <a:tabLst>
                <a:tab pos="914400" algn="l"/>
              </a:tabLst>
            </a:pPr>
            <a:r>
              <a:rPr lang="de-DE" sz="1200" kern="100" dirty="0">
                <a:effectLst/>
                <a:latin typeface="Aptos" panose="020B0004020202020204" pitchFamily="34" charset="0"/>
                <a:ea typeface="Aptos" panose="020B0004020202020204" pitchFamily="34" charset="0"/>
                <a:cs typeface="Aptos" panose="020B0004020202020204" pitchFamily="34" charset="0"/>
              </a:rPr>
              <a:t>indem Bezugspersonen informiert und aufmerksam gemacht werden</a:t>
            </a:r>
            <a:endParaRPr lang="de-DE" sz="12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nSpc>
                <a:spcPct val="115000"/>
              </a:lnSpc>
              <a:spcAft>
                <a:spcPts val="1000"/>
              </a:spcAft>
              <a:buSzPts val="1000"/>
              <a:buFont typeface="Courier New" panose="02070309020205020404" pitchFamily="49" charset="0"/>
              <a:buChar char="o"/>
              <a:tabLst>
                <a:tab pos="914400" algn="l"/>
              </a:tabLst>
            </a:pPr>
            <a:r>
              <a:rPr lang="de-DE" sz="1200" kern="100" dirty="0">
                <a:effectLst/>
                <a:latin typeface="Aptos" panose="020B0004020202020204" pitchFamily="34" charset="0"/>
                <a:ea typeface="Aptos" panose="020B0004020202020204" pitchFamily="34" charset="0"/>
                <a:cs typeface="Aptos" panose="020B0004020202020204" pitchFamily="34" charset="0"/>
              </a:rPr>
              <a:t>durch klare Strukturen und transparente Kommunikation</a:t>
            </a:r>
            <a:endParaRPr lang="de-DE" sz="12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nSpc>
                <a:spcPct val="115000"/>
              </a:lnSpc>
              <a:spcAft>
                <a:spcPts val="1000"/>
              </a:spcAft>
              <a:buSzPts val="1000"/>
              <a:buFont typeface="Courier New" panose="02070309020205020404" pitchFamily="49" charset="0"/>
              <a:buChar char="o"/>
              <a:tabLst>
                <a:tab pos="914400" algn="l"/>
              </a:tabLst>
            </a:pPr>
            <a:r>
              <a:rPr lang="de-DE" sz="1200" kern="100" dirty="0">
                <a:effectLst/>
                <a:latin typeface="Aptos" panose="020B0004020202020204" pitchFamily="34" charset="0"/>
                <a:ea typeface="Aptos" panose="020B0004020202020204" pitchFamily="34" charset="0"/>
                <a:cs typeface="Aptos" panose="020B0004020202020204" pitchFamily="34" charset="0"/>
              </a:rPr>
              <a:t>durch sichtbare Zeichen: Hier wird Verantwortung übernommen</a:t>
            </a:r>
            <a:endParaRPr lang="de-DE"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1000"/>
              </a:spcAft>
              <a:buSzPts val="1000"/>
              <a:buFont typeface="Symbol" panose="05050102010706020507" pitchFamily="18" charset="2"/>
              <a:buChar char=""/>
              <a:tabLst>
                <a:tab pos="457200" algn="l"/>
              </a:tabLst>
            </a:pPr>
            <a:r>
              <a:rPr lang="de-DE" sz="1200" b="1" kern="100" dirty="0">
                <a:effectLst/>
                <a:latin typeface="Aptos" panose="020B0004020202020204" pitchFamily="34" charset="0"/>
                <a:ea typeface="Aptos" panose="020B0004020202020204" pitchFamily="34" charset="0"/>
                <a:cs typeface="Aptos" panose="020B0004020202020204" pitchFamily="34" charset="0"/>
              </a:rPr>
              <a:t>Kinder, Jugendliche und verletzliche Erwachsene stärken:</a:t>
            </a:r>
            <a:endParaRPr lang="de-DE" sz="12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nSpc>
                <a:spcPct val="115000"/>
              </a:lnSpc>
              <a:spcAft>
                <a:spcPts val="1000"/>
              </a:spcAft>
              <a:buSzPts val="1000"/>
              <a:buFont typeface="Courier New" panose="02070309020205020404" pitchFamily="49" charset="0"/>
              <a:buChar char="o"/>
              <a:tabLst>
                <a:tab pos="914400" algn="l"/>
              </a:tabLst>
            </a:pPr>
            <a:r>
              <a:rPr lang="de-DE" sz="1200" kern="100" dirty="0">
                <a:effectLst/>
                <a:latin typeface="Aptos" panose="020B0004020202020204" pitchFamily="34" charset="0"/>
                <a:ea typeface="Aptos" panose="020B0004020202020204" pitchFamily="34" charset="0"/>
                <a:cs typeface="Aptos" panose="020B0004020202020204" pitchFamily="34" charset="0"/>
              </a:rPr>
              <a:t>durch Aufklärung über ihre Rechte</a:t>
            </a:r>
            <a:endParaRPr lang="de-DE" sz="12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nSpc>
                <a:spcPct val="115000"/>
              </a:lnSpc>
              <a:spcAft>
                <a:spcPts val="1000"/>
              </a:spcAft>
              <a:buSzPts val="1000"/>
              <a:buFont typeface="Courier New" panose="02070309020205020404" pitchFamily="49" charset="0"/>
              <a:buChar char="o"/>
              <a:tabLst>
                <a:tab pos="914400" algn="l"/>
              </a:tabLst>
            </a:pPr>
            <a:r>
              <a:rPr lang="de-DE" sz="1200" kern="100" dirty="0">
                <a:effectLst/>
                <a:latin typeface="Aptos" panose="020B0004020202020204" pitchFamily="34" charset="0"/>
                <a:ea typeface="Aptos" panose="020B0004020202020204" pitchFamily="34" charset="0"/>
                <a:cs typeface="Aptos" panose="020B0004020202020204" pitchFamily="34" charset="0"/>
              </a:rPr>
              <a:t>durch die Botschaft: </a:t>
            </a:r>
            <a:r>
              <a:rPr lang="de-DE" sz="1200" i="1" kern="100" dirty="0">
                <a:effectLst/>
                <a:latin typeface="Aptos" panose="020B0004020202020204" pitchFamily="34" charset="0"/>
                <a:ea typeface="Aptos" panose="020B0004020202020204" pitchFamily="34" charset="0"/>
                <a:cs typeface="Aptos" panose="020B0004020202020204" pitchFamily="34" charset="0"/>
              </a:rPr>
              <a:t>Dein Körper gehört dir</a:t>
            </a:r>
            <a:endParaRPr lang="de-DE" sz="12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nSpc>
                <a:spcPct val="115000"/>
              </a:lnSpc>
              <a:spcAft>
                <a:spcPts val="1000"/>
              </a:spcAft>
              <a:buSzPts val="1000"/>
              <a:buFont typeface="Courier New" panose="02070309020205020404" pitchFamily="49" charset="0"/>
              <a:buChar char="o"/>
              <a:tabLst>
                <a:tab pos="914400" algn="l"/>
              </a:tabLst>
            </a:pPr>
            <a:r>
              <a:rPr lang="de-DE" sz="1200" kern="100" dirty="0">
                <a:effectLst/>
                <a:latin typeface="Aptos" panose="020B0004020202020204" pitchFamily="34" charset="0"/>
                <a:ea typeface="Aptos" panose="020B0004020202020204" pitchFamily="34" charset="0"/>
                <a:cs typeface="Aptos" panose="020B0004020202020204" pitchFamily="34" charset="0"/>
              </a:rPr>
              <a:t>durch Präventionsprogramme und altersgerechte Methoden</a:t>
            </a:r>
            <a:endParaRPr lang="de-DE" sz="12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nSpc>
                <a:spcPct val="115000"/>
              </a:lnSpc>
              <a:spcAft>
                <a:spcPts val="1000"/>
              </a:spcAft>
              <a:buSzPts val="1000"/>
              <a:buFont typeface="Courier New" panose="02070309020205020404" pitchFamily="49" charset="0"/>
              <a:buChar char="o"/>
              <a:tabLst>
                <a:tab pos="914400" algn="l"/>
              </a:tabLst>
            </a:pPr>
            <a:r>
              <a:rPr lang="de-DE" sz="1200" kern="100" dirty="0">
                <a:effectLst/>
                <a:latin typeface="Aptos" panose="020B0004020202020204" pitchFamily="34" charset="0"/>
                <a:ea typeface="Aptos" panose="020B0004020202020204" pitchFamily="34" charset="0"/>
                <a:cs typeface="Aptos" panose="020B0004020202020204" pitchFamily="34" charset="0"/>
              </a:rPr>
              <a:t>durch die Ermutigung, „schlechte Geheimnisse“ zu erzählen und sich Hilfe zu holen</a:t>
            </a:r>
            <a:endParaRPr lang="de-DE" sz="1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1000"/>
              </a:spcAft>
              <a:buNone/>
            </a:pPr>
            <a:r>
              <a:rPr lang="de-DE" sz="1200" b="1" kern="100" dirty="0">
                <a:effectLst/>
                <a:latin typeface="Aptos" panose="020B0004020202020204" pitchFamily="34" charset="0"/>
                <a:ea typeface="Aptos" panose="020B0004020202020204" pitchFamily="34" charset="0"/>
                <a:cs typeface="Aptos" panose="020B0004020202020204" pitchFamily="34" charset="0"/>
              </a:rPr>
              <a:t>Fazit:</a:t>
            </a:r>
            <a:endParaRPr lang="de-DE" sz="12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de-DE" sz="1200" dirty="0">
                <a:effectLst/>
                <a:latin typeface="Aptos" panose="020B0004020202020204" pitchFamily="34" charset="0"/>
                <a:ea typeface="Aptos" panose="020B0004020202020204" pitchFamily="34" charset="0"/>
                <a:cs typeface="Aptos" panose="020B0004020202020204" pitchFamily="34" charset="0"/>
              </a:rPr>
              <a:t>Sensibilisierung und Schutzkonzepte können die Motivation zur Tat nicht verhindern – aber sie können entscheidend dazu beitragen, dass es nicht zur Tat kommt. Sie erhöhen die Hürden, stärken das Umfeld und machen Kinder, Jugendliche und verletzliche Erwachsene stark. Und genau darum geht es: einen Raum zu schaffen, in dem Achtsamkeit, Verantwortung und Schutz selbstverständlich sind.</a:t>
            </a:r>
            <a:endParaRPr lang="de-DE" dirty="0"/>
          </a:p>
        </p:txBody>
      </p:sp>
      <p:sp>
        <p:nvSpPr>
          <p:cNvPr id="4" name="Foliennummernplatzhalter 3"/>
          <p:cNvSpPr>
            <a:spLocks noGrp="1"/>
          </p:cNvSpPr>
          <p:nvPr>
            <p:ph type="sldNum" idx="10"/>
          </p:nvPr>
        </p:nvSpPr>
        <p:spPr/>
        <p:txBody>
          <a:bodyPr/>
          <a:lstStyle/>
          <a:p>
            <a:pPr algn="r"/>
            <a:fld id="{044F8BAD-C31C-4404-9F84-A18489AD952D}" type="slidenum">
              <a:rPr lang="de-DE"/>
              <a:t>6</a:t>
            </a:fld>
            <a:endParaRPr lang="de-DE"/>
          </a:p>
        </p:txBody>
      </p:sp>
    </p:spTree>
    <p:extLst>
      <p:ext uri="{BB962C8B-B14F-4D97-AF65-F5344CB8AC3E}">
        <p14:creationId xmlns:p14="http://schemas.microsoft.com/office/powerpoint/2010/main" val="6543599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C43154-176C-EF22-2E5A-9956423C4F0A}"/>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BBE1759E-DA8E-F6CA-AC39-2026AD5C574E}"/>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063171DD-056C-7495-F44F-8A83DC55F12F}"/>
              </a:ext>
            </a:extLst>
          </p:cNvPr>
          <p:cNvSpPr>
            <a:spLocks noGrp="1"/>
          </p:cNvSpPr>
          <p:nvPr>
            <p:ph type="body" idx="1"/>
          </p:nvPr>
        </p:nvSpPr>
        <p:spPr/>
        <p:txBody>
          <a:bodyPr/>
          <a:lstStyle/>
          <a:p>
            <a:pPr>
              <a:buNone/>
            </a:pPr>
            <a:r>
              <a:rPr lang="de-DE" b="1" dirty="0"/>
              <a:t>Stichpunkte:</a:t>
            </a:r>
          </a:p>
          <a:p>
            <a:r>
              <a:rPr lang="de-DE" b="1" dirty="0"/>
              <a:t>Meldepflicht und institutionelle Verantwortung</a:t>
            </a:r>
          </a:p>
          <a:p>
            <a:r>
              <a:rPr lang="de-DE" b="1" dirty="0"/>
              <a:t>Rechtliche Vorgaben zur Intervention bei Verdacht auf sexualisierte Gewalt</a:t>
            </a:r>
            <a:endParaRPr lang="de-DE" dirty="0"/>
          </a:p>
          <a:p>
            <a:r>
              <a:rPr lang="de-DE" b="1" dirty="0"/>
              <a:t>Institutioneller Umgang in der Vergangenheit</a:t>
            </a:r>
          </a:p>
          <a:p>
            <a:r>
              <a:rPr lang="de-DE" dirty="0"/>
              <a:t>In kirchlichen Strukturen wurde der Schutz der Institution oft über den Schutz Betroffener gestellt.</a:t>
            </a:r>
          </a:p>
          <a:p>
            <a:r>
              <a:rPr lang="de-DE" dirty="0"/>
              <a:t>Vorfälle wurden vertuscht oder intern geklärt.</a:t>
            </a:r>
          </a:p>
          <a:p>
            <a:r>
              <a:rPr lang="de-DE" dirty="0"/>
              <a:t>Dieses Vorgehen widerspricht den heutigen Standards der Aufarbeitung und Prävention.</a:t>
            </a:r>
          </a:p>
          <a:p>
            <a:r>
              <a:rPr lang="de-DE" b="1" dirty="0"/>
              <a:t>Gesetzliche Meldepflicht (§ 3 </a:t>
            </a:r>
            <a:r>
              <a:rPr lang="de-DE" b="1" dirty="0" err="1"/>
              <a:t>PrävG</a:t>
            </a:r>
            <a:r>
              <a:rPr lang="de-DE" b="1" dirty="0"/>
              <a:t> ELKB)</a:t>
            </a:r>
          </a:p>
          <a:p>
            <a:r>
              <a:rPr lang="de-DE" dirty="0"/>
              <a:t>Bei Verdacht besteht eine gesetzliche Pflicht zur Beratung.</a:t>
            </a:r>
          </a:p>
          <a:p>
            <a:r>
              <a:rPr lang="de-DE" dirty="0"/>
              <a:t>Die Beratung dient dem Schutz aller Beteiligten und kann anonym erfolgen.</a:t>
            </a:r>
          </a:p>
          <a:p>
            <a:r>
              <a:rPr lang="de-DE" dirty="0"/>
              <a:t>Zuständig sind die Meldestelle oder externe Fachberatungsstellen.</a:t>
            </a:r>
          </a:p>
          <a:p>
            <a:r>
              <a:rPr lang="de-DE" dirty="0"/>
              <a:t>Verdacht wird gemeinsam eingeschätzt und weitere Schritte werden vereinbart.</a:t>
            </a:r>
          </a:p>
          <a:p>
            <a:r>
              <a:rPr lang="de-DE" dirty="0"/>
              <a:t>Meldepflicht gilt für Haupt- und Ehrenamtliche.</a:t>
            </a:r>
          </a:p>
          <a:p>
            <a:r>
              <a:rPr lang="de-DE" b="1" dirty="0"/>
              <a:t>Zusatzinfos</a:t>
            </a:r>
          </a:p>
          <a:p>
            <a:r>
              <a:rPr lang="de-DE" b="1" dirty="0"/>
              <a:t>Aufgaben der Meldestelle (§ 6 Abs. 1 und 2 </a:t>
            </a:r>
            <a:r>
              <a:rPr lang="de-DE" b="1" dirty="0" err="1"/>
              <a:t>PrävG</a:t>
            </a:r>
            <a:r>
              <a:rPr lang="de-DE" b="1" dirty="0"/>
              <a:t> ELKB)</a:t>
            </a:r>
          </a:p>
          <a:p>
            <a:r>
              <a:rPr lang="de-DE" dirty="0"/>
              <a:t>Die Meldestelle berät, unterstützt und koordiniert im Verdachtsfall.</a:t>
            </a:r>
          </a:p>
          <a:p>
            <a:r>
              <a:rPr lang="de-DE" dirty="0"/>
              <a:t>Sie sichert die Qualität des Verfahrens und achtet auf Betroffenenperspektiven.</a:t>
            </a:r>
          </a:p>
          <a:p>
            <a:r>
              <a:rPr lang="de-DE" b="1" dirty="0"/>
              <a:t>Pflichtgemäßes Verhalten (§ 6 DG.EKD)</a:t>
            </a:r>
          </a:p>
          <a:p>
            <a:r>
              <a:rPr lang="de-DE" dirty="0"/>
              <a:t>Mitarbeitende müssen innerhalb und außerhalb des Dienstes verantwortungsvoll handeln.</a:t>
            </a:r>
          </a:p>
          <a:p>
            <a:r>
              <a:rPr lang="de-DE" dirty="0"/>
              <a:t>Das Verhalten soll dem kirchlichen Auftrag entsprechen und das Ansehen nicht gefährden.</a:t>
            </a:r>
          </a:p>
          <a:p>
            <a:r>
              <a:rPr lang="de-DE" b="1" dirty="0"/>
              <a:t>Schweigepflicht und Berufsgeheimnis (§ 203 StGB)</a:t>
            </a:r>
          </a:p>
          <a:p>
            <a:r>
              <a:rPr lang="de-DE" dirty="0"/>
              <a:t>Die gesetzliche Schweigepflicht gilt für bestimmte Berufsgruppen (z. B. Ärzt</a:t>
            </a:r>
            <a:r>
              <a:rPr lang="de-DE" i="1" dirty="0"/>
              <a:t>innen, Therapeut</a:t>
            </a:r>
            <a:r>
              <a:rPr lang="de-DE" dirty="0"/>
              <a:t>innen, Rechtsanwält</a:t>
            </a:r>
            <a:r>
              <a:rPr lang="de-DE" i="1" dirty="0"/>
              <a:t>innen, unter Umständen Sozialarbeiter</a:t>
            </a:r>
            <a:r>
              <a:rPr lang="de-DE" dirty="0"/>
              <a:t>innen).</a:t>
            </a:r>
          </a:p>
          <a:p>
            <a:r>
              <a:rPr lang="de-DE" dirty="0"/>
              <a:t>Für nicht berufsgeheimnispflichtige Personen gilt: Schweigen schützt nicht – Meldepflicht hat Vorrang.</a:t>
            </a:r>
          </a:p>
          <a:p>
            <a:pPr>
              <a:buNone/>
            </a:pPr>
            <a:endParaRPr lang="de-DE" b="1" dirty="0"/>
          </a:p>
          <a:p>
            <a:pPr>
              <a:buNone/>
            </a:pPr>
            <a:endParaRPr lang="de-DE" b="1" dirty="0"/>
          </a:p>
          <a:p>
            <a:pPr>
              <a:buNone/>
            </a:pPr>
            <a:r>
              <a:rPr lang="de-DE" b="1" dirty="0"/>
              <a:t>Ausformulierter Text:</a:t>
            </a:r>
          </a:p>
          <a:p>
            <a:pPr>
              <a:buNone/>
            </a:pPr>
            <a:r>
              <a:rPr lang="de-DE" b="1" dirty="0"/>
              <a:t>Das ist zu sagen:</a:t>
            </a:r>
          </a:p>
          <a:p>
            <a:pPr>
              <a:buNone/>
            </a:pPr>
            <a:r>
              <a:rPr lang="de-DE" b="0" dirty="0"/>
              <a:t>Lange Zeit wurde in Kirchlichen Strukturen immer wieder der Schutz der Institution vor den Schutz der Betroffenen Person gestellt. Vor Ort wurde versucht Vorfälle zu vertuschen oder intern zu klären. Um dem entgegenzuwirken hat die Bayerische Landeskirche (und andere) die Meldepflicht gesetzlich verankert. </a:t>
            </a:r>
          </a:p>
          <a:p>
            <a:pPr>
              <a:buNone/>
            </a:pPr>
            <a:endParaRPr lang="de-DE" b="0" dirty="0"/>
          </a:p>
          <a:p>
            <a:pPr>
              <a:buNone/>
            </a:pPr>
            <a:r>
              <a:rPr lang="de-DE" b="0" dirty="0"/>
              <a:t>(3) Beschreibt die PFLICHT sich bei einem Verdacht beraten zu lassen. Dies ist zum Schutz aller beteiligten auch anonym möglich. Die Beratung kann bei der Meldestelle oder anderen, externen Fachstellen eingeholt werden. Hier wird gemeinsam der Verdacht analysiert und weitere Schritte vereinbart. </a:t>
            </a:r>
          </a:p>
          <a:p>
            <a:pPr>
              <a:buNone/>
            </a:pPr>
            <a:r>
              <a:rPr lang="de-DE" b="0" dirty="0"/>
              <a:t>Mitarbeitende sind sowohl Hauptberufliche als auch Ehrenamtliche.</a:t>
            </a:r>
          </a:p>
          <a:p>
            <a:pPr>
              <a:buNone/>
            </a:pPr>
            <a:endParaRPr lang="de-DE" b="0" dirty="0"/>
          </a:p>
          <a:p>
            <a:pPr>
              <a:buNone/>
            </a:pPr>
            <a:r>
              <a:rPr lang="de-DE" b="0" dirty="0"/>
              <a:t>(4) vorlesen…</a:t>
            </a:r>
          </a:p>
          <a:p>
            <a:pPr>
              <a:buNone/>
            </a:pPr>
            <a:endParaRPr lang="de-DE" b="1" dirty="0"/>
          </a:p>
          <a:p>
            <a:pPr>
              <a:buNone/>
            </a:pPr>
            <a:endParaRPr lang="de-DE" b="1" dirty="0"/>
          </a:p>
          <a:p>
            <a:pPr>
              <a:buNone/>
            </a:pPr>
            <a:r>
              <a:rPr lang="de-DE" b="1" dirty="0"/>
              <a:t>Zusatzinfos: </a:t>
            </a:r>
          </a:p>
          <a:p>
            <a:pPr>
              <a:buNone/>
            </a:pPr>
            <a:r>
              <a:rPr lang="de-DE" b="1" dirty="0"/>
              <a:t>§ 6 (1) &amp; (2) des </a:t>
            </a:r>
            <a:r>
              <a:rPr lang="de-DE" b="1" dirty="0" err="1"/>
              <a:t>PrävG</a:t>
            </a:r>
            <a:r>
              <a:rPr lang="de-DE" b="1" dirty="0"/>
              <a:t> behandeln die Aufgaben der Meldestelle </a:t>
            </a:r>
            <a:br>
              <a:rPr lang="de-DE" b="1" dirty="0"/>
            </a:br>
            <a:r>
              <a:rPr lang="de-DE" b="1" dirty="0"/>
              <a:t>§ 6 DG.EKD – Pflichtgemäßes Verhalten (</a:t>
            </a:r>
            <a:r>
              <a:rPr lang="de-DE" dirty="0"/>
              <a:t>Disziplinargesetz der Evangelischen Kirche in Deutschland (DG.EKD)</a:t>
            </a:r>
          </a:p>
          <a:p>
            <a:r>
              <a:rPr lang="de-DE" dirty="0"/>
              <a:t>Die Inhaberin oder der Inhaber eines kirchlichen Amtes oder Dienstes hat sich innerhalb und außerhalb des Dienstes so zu verhalten, dass sie oder er dem ihr oder ihm übertragenen Auftrag gerecht wird und das Ansehen des kirchlichen Amtes oder Dienstes nicht beeinträchtigt wird.</a:t>
            </a:r>
          </a:p>
          <a:p>
            <a:r>
              <a:rPr lang="de-DE" b="1" dirty="0"/>
              <a:t>Gesetzliche Schweigepflicht meint Berufsgeheimnisträger nach § 203 StGB </a:t>
            </a:r>
          </a:p>
          <a:p>
            <a:pPr>
              <a:buNone/>
            </a:pPr>
            <a:r>
              <a:rPr lang="de-DE" dirty="0"/>
              <a:t>Diese sind z.B. </a:t>
            </a:r>
            <a:r>
              <a:rPr lang="de-DE" dirty="0" err="1"/>
              <a:t>Ärzt</a:t>
            </a:r>
            <a:r>
              <a:rPr lang="de-DE" dirty="0"/>
              <a:t>*innen, Psychotherapeut*innen, </a:t>
            </a:r>
            <a:r>
              <a:rPr lang="de-DE" dirty="0" err="1"/>
              <a:t>Rechtsanwält</a:t>
            </a:r>
            <a:r>
              <a:rPr lang="de-DE" dirty="0"/>
              <a:t>*innen, Sozialarbeiter*innen (unter bestimmten Voraussetzungen)</a:t>
            </a:r>
          </a:p>
          <a:p>
            <a:pPr>
              <a:buNone/>
            </a:pPr>
            <a:endParaRPr lang="de-DE" dirty="0"/>
          </a:p>
          <a:p>
            <a:r>
              <a:rPr lang="de-DE" dirty="0"/>
              <a:t>Quelle:</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200" dirty="0">
                <a:solidFill>
                  <a:schemeClr val="tx1"/>
                </a:solidFill>
                <a:effectLst/>
                <a:latin typeface="+mn-lt"/>
                <a:ea typeface="+mn-ea"/>
                <a:cs typeface="+mn-cs"/>
              </a:rPr>
              <a:t>Evangelisch-Lutherische Kirche in Bayern, 2020. Kirchengesetz zur Prävention, Intervention, Hilfe und Aufarbeitung im Hinblick auf sexualisierte Gewalt in der Evangelisch-Lutherischen Kirche in Bayern. Kirchliches Amtsblatt der Evangelisch-Lutherischen Kirche in Bayern, Nr. 1/2021.</a:t>
            </a:r>
          </a:p>
          <a:p>
            <a:pPr>
              <a:buNone/>
            </a:pPr>
            <a:endParaRPr lang="de-DE" dirty="0"/>
          </a:p>
          <a:p>
            <a:endParaRPr lang="de-DE" dirty="0"/>
          </a:p>
        </p:txBody>
      </p:sp>
      <p:sp>
        <p:nvSpPr>
          <p:cNvPr id="4" name="Foliennummernplatzhalter 3">
            <a:extLst>
              <a:ext uri="{FF2B5EF4-FFF2-40B4-BE49-F238E27FC236}">
                <a16:creationId xmlns:a16="http://schemas.microsoft.com/office/drawing/2014/main" id="{24EB8465-0E18-04D2-3D95-6B59DDA5D5AA}"/>
              </a:ext>
            </a:extLst>
          </p:cNvPr>
          <p:cNvSpPr>
            <a:spLocks noGrp="1"/>
          </p:cNvSpPr>
          <p:nvPr>
            <p:ph type="sldNum" sz="quarter" idx="5"/>
          </p:nvPr>
        </p:nvSpPr>
        <p:spPr/>
        <p:txBody>
          <a:bodyPr/>
          <a:lstStyle/>
          <a:p>
            <a:fld id="{5CF6D039-A8DE-1143-A947-B20207AA2C9B}" type="slidenum">
              <a:rPr lang="de-DE" smtClean="0"/>
              <a:t>7</a:t>
            </a:fld>
            <a:endParaRPr lang="de-DE"/>
          </a:p>
        </p:txBody>
      </p:sp>
    </p:spTree>
    <p:extLst>
      <p:ext uri="{BB962C8B-B14F-4D97-AF65-F5344CB8AC3E}">
        <p14:creationId xmlns:p14="http://schemas.microsoft.com/office/powerpoint/2010/main" val="8705397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a:p>
        </p:txBody>
      </p:sp>
      <p:sp>
        <p:nvSpPr>
          <p:cNvPr id="3" name="Notizenplatzhalter 2"/>
          <p:cNvSpPr>
            <a:spLocks noGrp="1"/>
          </p:cNvSpPr>
          <p:nvPr>
            <p:ph type="body" idx="1"/>
          </p:nvPr>
        </p:nvSpPr>
        <p:spPr/>
        <p:txBody>
          <a:bodyPr/>
          <a:lstStyle/>
          <a:p>
            <a:pPr>
              <a:lnSpc>
                <a:spcPct val="107000"/>
              </a:lnSpc>
              <a:spcAft>
                <a:spcPts val="800"/>
              </a:spcAft>
              <a:buNone/>
            </a:pPr>
            <a:r>
              <a:rPr lang="de-DE" sz="1800" b="1" kern="100" dirty="0">
                <a:effectLst/>
                <a:latin typeface="Calibri" panose="020F0502020204030204" pitchFamily="34" charset="0"/>
                <a:ea typeface="Aptos" panose="020B0004020202020204" pitchFamily="34" charset="0"/>
                <a:cs typeface="Times New Roman" panose="02020603050405020304" pitchFamily="18" charset="0"/>
              </a:rPr>
              <a:t>Stichpunkte:</a:t>
            </a:r>
          </a:p>
          <a:p>
            <a:r>
              <a:rPr lang="de-DE" sz="1200" b="1" i="0" u="none" strike="noStrike" kern="1200" dirty="0">
                <a:solidFill>
                  <a:schemeClr val="tx1"/>
                </a:solidFill>
                <a:effectLst/>
                <a:latin typeface="+mn-lt"/>
                <a:ea typeface="+mn-ea"/>
                <a:cs typeface="+mn-cs"/>
              </a:rPr>
              <a:t>Allgemeines zur Fachstelle</a:t>
            </a:r>
          </a:p>
          <a:p>
            <a:r>
              <a:rPr lang="de-DE" sz="1200" b="0" i="0" u="none" strike="noStrike" kern="1200" dirty="0">
                <a:solidFill>
                  <a:schemeClr val="tx1"/>
                </a:solidFill>
                <a:effectLst/>
                <a:latin typeface="+mn-lt"/>
                <a:ea typeface="+mn-ea"/>
                <a:cs typeface="+mn-cs"/>
              </a:rPr>
              <a:t>Die Evangelisch-Lutherische Kirche in Bayern (ELKB) hat eine Fachstelle auf Landesebene eingerichtet.</a:t>
            </a:r>
          </a:p>
          <a:p>
            <a:r>
              <a:rPr lang="de-DE" sz="1200" b="0" i="0" u="none" strike="noStrike" kern="1200" dirty="0">
                <a:solidFill>
                  <a:schemeClr val="tx1"/>
                </a:solidFill>
                <a:effectLst/>
                <a:latin typeface="+mn-lt"/>
                <a:ea typeface="+mn-ea"/>
                <a:cs typeface="+mn-cs"/>
              </a:rPr>
              <a:t>Die Fachstelle ist im Landeskirchenamt angesiedelt.</a:t>
            </a:r>
          </a:p>
          <a:p>
            <a:r>
              <a:rPr lang="de-DE" sz="1200" b="0" i="0" u="none" strike="noStrike" kern="1200" dirty="0">
                <a:solidFill>
                  <a:schemeClr val="tx1"/>
                </a:solidFill>
                <a:effectLst/>
                <a:latin typeface="+mn-lt"/>
                <a:ea typeface="+mn-ea"/>
                <a:cs typeface="+mn-cs"/>
              </a:rPr>
              <a:t>Sie arbeitet innerhalb ihres Aufgabenbereichs unabhängig und weisungsfrei.</a:t>
            </a:r>
          </a:p>
          <a:p>
            <a:r>
              <a:rPr lang="de-DE" sz="1200" b="0" i="0" u="none" strike="noStrike" kern="1200" dirty="0">
                <a:solidFill>
                  <a:schemeClr val="tx1"/>
                </a:solidFill>
                <a:effectLst/>
                <a:latin typeface="+mn-lt"/>
                <a:ea typeface="+mn-ea"/>
                <a:cs typeface="+mn-cs"/>
              </a:rPr>
              <a:t>Ziel ist die Unterstützung bei Prävention, Intervention und Aufarbeitung sexualisierter Gewalt.</a:t>
            </a:r>
          </a:p>
          <a:p>
            <a:r>
              <a:rPr lang="de-DE" sz="1200" b="0" i="0" u="none" strike="noStrike" kern="1200" dirty="0">
                <a:solidFill>
                  <a:schemeClr val="tx1"/>
                </a:solidFill>
                <a:effectLst/>
                <a:latin typeface="+mn-lt"/>
                <a:ea typeface="+mn-ea"/>
                <a:cs typeface="+mn-cs"/>
              </a:rPr>
              <a:t>Die Fachstelle begleitet sowohl Betroffene als auch kirchliche Einrichtungen.</a:t>
            </a:r>
          </a:p>
          <a:p>
            <a:r>
              <a:rPr lang="de-DE" sz="1200" b="1" i="0" u="none" strike="noStrike" kern="1200" dirty="0">
                <a:solidFill>
                  <a:schemeClr val="tx1"/>
                </a:solidFill>
                <a:effectLst/>
                <a:latin typeface="+mn-lt"/>
                <a:ea typeface="+mn-ea"/>
                <a:cs typeface="+mn-cs"/>
              </a:rPr>
              <a:t>Sie gliedert sich in 2 Bereiche:</a:t>
            </a:r>
          </a:p>
          <a:p>
            <a:r>
              <a:rPr lang="de-DE" sz="1200" b="1" i="0" u="none" strike="noStrike" kern="1200" dirty="0">
                <a:solidFill>
                  <a:schemeClr val="tx1"/>
                </a:solidFill>
                <a:effectLst/>
                <a:latin typeface="+mn-lt"/>
                <a:ea typeface="+mn-ea"/>
                <a:cs typeface="+mn-cs"/>
              </a:rPr>
              <a:t>1. Arbeit mit Betroffenen</a:t>
            </a:r>
          </a:p>
          <a:p>
            <a:r>
              <a:rPr lang="de-DE" sz="1200" b="0" i="0" u="none" strike="noStrike" kern="1200" dirty="0">
                <a:solidFill>
                  <a:schemeClr val="tx1"/>
                </a:solidFill>
                <a:effectLst/>
                <a:latin typeface="+mn-lt"/>
                <a:ea typeface="+mn-ea"/>
                <a:cs typeface="+mn-cs"/>
              </a:rPr>
              <a:t>Ansprechstelle für Personen, die sexualisierte Gewalt erfahren haben (Vertraulich)</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b="0" i="0" u="none" strike="noStrike" kern="1200" dirty="0">
                <a:solidFill>
                  <a:schemeClr val="tx1"/>
                </a:solidFill>
                <a:effectLst/>
                <a:latin typeface="+mn-lt"/>
                <a:ea typeface="+mn-ea"/>
                <a:cs typeface="+mn-cs"/>
              </a:rPr>
              <a:t>Hauptaufgabe; Clearing </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b="0" i="0" u="none" strike="noStrike" kern="1200" dirty="0">
                <a:solidFill>
                  <a:schemeClr val="tx1"/>
                </a:solidFill>
                <a:effectLst/>
                <a:latin typeface="+mn-lt"/>
                <a:ea typeface="+mn-ea"/>
                <a:cs typeface="+mn-cs"/>
              </a:rPr>
              <a:t>Unterstützung auf dem Weg bei der persönlichen Aufarbeitung.</a:t>
            </a:r>
          </a:p>
          <a:p>
            <a:endParaRPr lang="de-DE" sz="1200" b="0" i="0" u="none" strike="noStrike" kern="1200" dirty="0">
              <a:solidFill>
                <a:schemeClr val="tx1"/>
              </a:solidFill>
              <a:effectLst/>
              <a:latin typeface="+mn-lt"/>
              <a:ea typeface="+mn-ea"/>
              <a:cs typeface="+mn-cs"/>
            </a:endParaRPr>
          </a:p>
          <a:p>
            <a:r>
              <a:rPr lang="de-DE" sz="1200" b="0" i="0" u="none" strike="noStrike" kern="1200" dirty="0">
                <a:solidFill>
                  <a:schemeClr val="tx1"/>
                </a:solidFill>
                <a:effectLst/>
                <a:latin typeface="+mn-lt"/>
                <a:ea typeface="+mn-ea"/>
                <a:cs typeface="+mn-cs"/>
              </a:rPr>
              <a:t>Anerkennungskommission zur Prüfung von Anträgen auf materielle Leistungen.</a:t>
            </a:r>
          </a:p>
          <a:p>
            <a:r>
              <a:rPr lang="de-DE" sz="1200" b="0" i="0" u="none" strike="noStrike" kern="1200" dirty="0">
                <a:solidFill>
                  <a:schemeClr val="tx1"/>
                </a:solidFill>
                <a:effectLst/>
                <a:latin typeface="+mn-lt"/>
                <a:ea typeface="+mn-ea"/>
                <a:cs typeface="+mn-cs"/>
              </a:rPr>
              <a:t>Materielle Hilfe:</a:t>
            </a:r>
          </a:p>
          <a:p>
            <a:pPr lvl="1"/>
            <a:r>
              <a:rPr lang="de-DE" sz="1200" b="0" i="0" u="none" strike="noStrike" kern="1200" dirty="0">
                <a:solidFill>
                  <a:schemeClr val="tx1"/>
                </a:solidFill>
                <a:effectLst/>
                <a:latin typeface="+mn-lt"/>
                <a:ea typeface="+mn-ea"/>
                <a:cs typeface="+mn-cs"/>
              </a:rPr>
              <a:t>Finanzielle Anerkennung des Leids</a:t>
            </a:r>
          </a:p>
          <a:p>
            <a:pPr lvl="1"/>
            <a:r>
              <a:rPr lang="de-DE" sz="1200" b="0" i="0" u="none" strike="noStrike" kern="1200" dirty="0">
                <a:solidFill>
                  <a:schemeClr val="tx1"/>
                </a:solidFill>
                <a:effectLst/>
                <a:latin typeface="+mn-lt"/>
                <a:ea typeface="+mn-ea"/>
                <a:cs typeface="+mn-cs"/>
              </a:rPr>
              <a:t>Leistungen aus dem Ergänzenden Hilfesystem</a:t>
            </a:r>
          </a:p>
          <a:p>
            <a:r>
              <a:rPr lang="de-DE" sz="1200" b="1" i="0" u="none" strike="noStrike" kern="1200" dirty="0">
                <a:solidFill>
                  <a:schemeClr val="tx1"/>
                </a:solidFill>
                <a:effectLst/>
                <a:latin typeface="+mn-lt"/>
                <a:ea typeface="+mn-ea"/>
                <a:cs typeface="+mn-cs"/>
              </a:rPr>
              <a:t>2. Arbeit mit der Institution</a:t>
            </a:r>
          </a:p>
          <a:p>
            <a:r>
              <a:rPr lang="de-DE" sz="1200" b="0" i="0" u="none" strike="noStrike" kern="1200" dirty="0">
                <a:solidFill>
                  <a:schemeClr val="tx1"/>
                </a:solidFill>
                <a:effectLst/>
                <a:latin typeface="+mn-lt"/>
                <a:ea typeface="+mn-ea"/>
                <a:cs typeface="+mn-cs"/>
              </a:rPr>
              <a:t>Unterstützung kirchlicher Strukturen im Bereich der Landeskirche</a:t>
            </a:r>
          </a:p>
          <a:p>
            <a:r>
              <a:rPr lang="de-DE" sz="1200" b="0" i="0" u="none" strike="noStrike" kern="1200" dirty="0">
                <a:solidFill>
                  <a:schemeClr val="tx1"/>
                </a:solidFill>
                <a:effectLst/>
                <a:latin typeface="+mn-lt"/>
                <a:ea typeface="+mn-ea"/>
                <a:cs typeface="+mn-cs"/>
              </a:rPr>
              <a:t>Zuständigkeiten:</a:t>
            </a:r>
          </a:p>
          <a:p>
            <a:pPr lvl="1"/>
            <a:r>
              <a:rPr lang="de-DE" sz="1200" b="1" i="0" u="none" strike="noStrike" kern="1200" dirty="0">
                <a:solidFill>
                  <a:schemeClr val="tx1"/>
                </a:solidFill>
                <a:effectLst/>
                <a:latin typeface="+mn-lt"/>
                <a:ea typeface="+mn-ea"/>
                <a:cs typeface="+mn-cs"/>
              </a:rPr>
              <a:t>Meldestelle</a:t>
            </a:r>
            <a:endParaRPr lang="de-DE" sz="1200" b="0" i="0" u="none" strike="noStrike" kern="1200" dirty="0">
              <a:solidFill>
                <a:schemeClr val="tx1"/>
              </a:solidFill>
              <a:effectLst/>
              <a:latin typeface="+mn-lt"/>
              <a:ea typeface="+mn-ea"/>
              <a:cs typeface="+mn-cs"/>
            </a:endParaRPr>
          </a:p>
          <a:p>
            <a:pPr lvl="2"/>
            <a:r>
              <a:rPr lang="de-DE" sz="1200" b="0" i="0" u="none" strike="noStrike" kern="1200" dirty="0">
                <a:solidFill>
                  <a:schemeClr val="tx1"/>
                </a:solidFill>
                <a:effectLst/>
                <a:latin typeface="+mn-lt"/>
                <a:ea typeface="+mn-ea"/>
                <a:cs typeface="+mn-cs"/>
              </a:rPr>
              <a:t>Beratung bei Verdachts- oder Konfliktfällen</a:t>
            </a:r>
          </a:p>
          <a:p>
            <a:pPr lvl="2"/>
            <a:r>
              <a:rPr lang="de-DE" sz="1200" b="0" i="0" u="none" strike="noStrike" kern="1200" dirty="0">
                <a:solidFill>
                  <a:schemeClr val="tx1"/>
                </a:solidFill>
                <a:effectLst/>
                <a:latin typeface="+mn-lt"/>
                <a:ea typeface="+mn-ea"/>
                <a:cs typeface="+mn-cs"/>
              </a:rPr>
              <a:t>Dokumentation der Fälle</a:t>
            </a:r>
          </a:p>
          <a:p>
            <a:pPr lvl="2"/>
            <a:r>
              <a:rPr lang="de-DE" sz="1200" b="0" i="0" u="none" strike="noStrike" kern="1200" dirty="0">
                <a:solidFill>
                  <a:schemeClr val="tx1"/>
                </a:solidFill>
                <a:effectLst/>
                <a:latin typeface="+mn-lt"/>
                <a:ea typeface="+mn-ea"/>
                <a:cs typeface="+mn-cs"/>
              </a:rPr>
              <a:t>Unterstützung bei institutioneller Aufarbeitung</a:t>
            </a:r>
          </a:p>
          <a:p>
            <a:pPr lvl="1"/>
            <a:r>
              <a:rPr lang="de-DE" sz="1200" b="1" i="0" u="none" strike="noStrike" kern="1200" dirty="0">
                <a:solidFill>
                  <a:schemeClr val="tx1"/>
                </a:solidFill>
                <a:effectLst/>
                <a:latin typeface="+mn-lt"/>
                <a:ea typeface="+mn-ea"/>
                <a:cs typeface="+mn-cs"/>
              </a:rPr>
              <a:t>Fachbereich Prävention</a:t>
            </a:r>
            <a:endParaRPr lang="de-DE" sz="1200" b="0" i="0" u="none" strike="noStrike" kern="1200" dirty="0">
              <a:solidFill>
                <a:schemeClr val="tx1"/>
              </a:solidFill>
              <a:effectLst/>
              <a:latin typeface="+mn-lt"/>
              <a:ea typeface="+mn-ea"/>
              <a:cs typeface="+mn-cs"/>
            </a:endParaRPr>
          </a:p>
          <a:p>
            <a:pPr lvl="2"/>
            <a:r>
              <a:rPr lang="de-DE" sz="1200" b="0" i="0" u="none" strike="noStrike" kern="1200" dirty="0">
                <a:solidFill>
                  <a:schemeClr val="tx1"/>
                </a:solidFill>
                <a:effectLst/>
                <a:latin typeface="+mn-lt"/>
                <a:ea typeface="+mn-ea"/>
                <a:cs typeface="+mn-cs"/>
              </a:rPr>
              <a:t>Entwicklung von Schutzkonzepten</a:t>
            </a:r>
          </a:p>
          <a:p>
            <a:pPr lvl="2"/>
            <a:r>
              <a:rPr lang="de-DE" sz="1200" b="0" i="0" u="none" strike="noStrike" kern="1200" dirty="0">
                <a:solidFill>
                  <a:schemeClr val="tx1"/>
                </a:solidFill>
                <a:effectLst/>
                <a:latin typeface="+mn-lt"/>
                <a:ea typeface="+mn-ea"/>
                <a:cs typeface="+mn-cs"/>
              </a:rPr>
              <a:t>Weiterentwicklung von Präventions- und Schulungsformaten</a:t>
            </a:r>
          </a:p>
          <a:p>
            <a:pPr lvl="2"/>
            <a:r>
              <a:rPr lang="de-DE" sz="1200" b="0" i="0" u="none" strike="noStrike" kern="1200" dirty="0">
                <a:solidFill>
                  <a:schemeClr val="tx1"/>
                </a:solidFill>
                <a:effectLst/>
                <a:latin typeface="+mn-lt"/>
                <a:ea typeface="+mn-ea"/>
                <a:cs typeface="+mn-cs"/>
              </a:rPr>
              <a:t>Fachliche Beratung kirchlicher Träger</a:t>
            </a:r>
          </a:p>
          <a:p>
            <a:r>
              <a:rPr lang="de-DE" sz="1200" b="1" i="0" u="none" strike="noStrike" kern="1200" dirty="0">
                <a:solidFill>
                  <a:schemeClr val="tx1"/>
                </a:solidFill>
                <a:effectLst/>
                <a:latin typeface="+mn-lt"/>
                <a:ea typeface="+mn-ea"/>
                <a:cs typeface="+mn-cs"/>
              </a:rPr>
              <a:t>Selbstverständnis der Fachstelle</a:t>
            </a:r>
          </a:p>
          <a:p>
            <a:r>
              <a:rPr lang="de-DE" sz="1200" b="0" i="0" u="none" strike="noStrike" kern="1200" dirty="0">
                <a:solidFill>
                  <a:schemeClr val="tx1"/>
                </a:solidFill>
                <a:effectLst/>
                <a:latin typeface="+mn-lt"/>
                <a:ea typeface="+mn-ea"/>
                <a:cs typeface="+mn-cs"/>
              </a:rPr>
              <a:t>Die Fachstelle versteht sich als Partnerin im Veränderungsprozess.</a:t>
            </a:r>
          </a:p>
          <a:p>
            <a:r>
              <a:rPr lang="de-DE" sz="1200" b="0" i="0" u="none" strike="noStrike" kern="1200" dirty="0">
                <a:solidFill>
                  <a:schemeClr val="tx1"/>
                </a:solidFill>
                <a:effectLst/>
                <a:latin typeface="+mn-lt"/>
                <a:ea typeface="+mn-ea"/>
                <a:cs typeface="+mn-cs"/>
              </a:rPr>
              <a:t>Sie fördert Sensibilisierung, Verantwortung und strukturellen Wandel.</a:t>
            </a:r>
          </a:p>
          <a:p>
            <a:r>
              <a:rPr lang="de-DE" sz="1200" b="0" i="0" u="none" strike="noStrike" kern="1200" dirty="0">
                <a:solidFill>
                  <a:schemeClr val="tx1"/>
                </a:solidFill>
                <a:effectLst/>
                <a:latin typeface="+mn-lt"/>
                <a:ea typeface="+mn-ea"/>
                <a:cs typeface="+mn-cs"/>
              </a:rPr>
              <a:t>Ziel ist eine Kirche, die Schutz bietet und Glaubwürdigkeit bewahrt.</a:t>
            </a:r>
          </a:p>
          <a:p>
            <a:pPr>
              <a:lnSpc>
                <a:spcPct val="107000"/>
              </a:lnSpc>
              <a:spcAft>
                <a:spcPts val="800"/>
              </a:spcAft>
              <a:buNone/>
            </a:pPr>
            <a:endParaRPr lang="de-DE" sz="1800" b="1" kern="100" dirty="0">
              <a:effectLst/>
              <a:latin typeface="Calibri" panose="020F0502020204030204" pitchFamily="34" charset="0"/>
              <a:ea typeface="Aptos" panose="020B0004020202020204" pitchFamily="34" charset="0"/>
              <a:cs typeface="Times New Roman" panose="02020603050405020304" pitchFamily="18" charset="0"/>
            </a:endParaRPr>
          </a:p>
          <a:p>
            <a:pPr>
              <a:lnSpc>
                <a:spcPct val="107000"/>
              </a:lnSpc>
              <a:spcAft>
                <a:spcPts val="800"/>
              </a:spcAft>
              <a:buNone/>
            </a:pPr>
            <a:endParaRPr lang="de-DE" sz="1800" b="1" kern="100" dirty="0">
              <a:effectLst/>
              <a:latin typeface="Calibri" panose="020F0502020204030204" pitchFamily="34" charset="0"/>
              <a:ea typeface="Aptos" panose="020B0004020202020204" pitchFamily="34" charset="0"/>
              <a:cs typeface="Times New Roman" panose="02020603050405020304" pitchFamily="18" charset="0"/>
            </a:endParaRPr>
          </a:p>
          <a:p>
            <a:pPr>
              <a:lnSpc>
                <a:spcPct val="107000"/>
              </a:lnSpc>
              <a:spcAft>
                <a:spcPts val="800"/>
              </a:spcAft>
              <a:buNone/>
            </a:pPr>
            <a:r>
              <a:rPr lang="de-DE" sz="1800" b="1" kern="100" dirty="0">
                <a:effectLst/>
                <a:latin typeface="Calibri" panose="020F0502020204030204" pitchFamily="34" charset="0"/>
                <a:ea typeface="Aptos" panose="020B0004020202020204" pitchFamily="34" charset="0"/>
                <a:cs typeface="Times New Roman" panose="02020603050405020304" pitchFamily="18" charset="0"/>
              </a:rPr>
              <a:t>Ausformulierter Text:</a:t>
            </a:r>
          </a:p>
          <a:p>
            <a:pPr>
              <a:lnSpc>
                <a:spcPct val="107000"/>
              </a:lnSpc>
              <a:spcAft>
                <a:spcPts val="800"/>
              </a:spcAft>
              <a:buNone/>
            </a:pPr>
            <a:r>
              <a:rPr lang="de-DE" sz="1800" b="1" kern="100" dirty="0">
                <a:effectLst/>
                <a:latin typeface="Calibri" panose="020F0502020204030204" pitchFamily="34" charset="0"/>
                <a:ea typeface="Aptos" panose="020B0004020202020204" pitchFamily="34" charset="0"/>
                <a:cs typeface="Times New Roman" panose="02020603050405020304" pitchFamily="18" charset="0"/>
              </a:rPr>
              <a:t>Die Fachstelle für den Umgang mit sexualisierter Gewalt in der ELKB</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buNone/>
            </a:pPr>
            <a:r>
              <a:rPr lang="de-DE" sz="1800" kern="100" dirty="0">
                <a:effectLst/>
                <a:latin typeface="Calibri" panose="020F0502020204030204" pitchFamily="34" charset="0"/>
                <a:ea typeface="Aptos" panose="020B0004020202020204" pitchFamily="34" charset="0"/>
                <a:cs typeface="Times New Roman" panose="02020603050405020304" pitchFamily="18" charset="0"/>
              </a:rPr>
              <a:t>Die Evangelisch-Lutherische Kirche in Bayern (ELKB) hat auf Landesebene eine Fachstelle für den Umgang mit sexualisierter Gewalt eingerichtet. Sie ist im Landeskirchenamt angesiedelt und arbeitet innerhalb ihres Aufgabenbereichs unabhängig und weisungsfrei.</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buNone/>
            </a:pPr>
            <a:r>
              <a:rPr lang="de-DE" sz="1800" kern="100" dirty="0">
                <a:effectLst/>
                <a:latin typeface="Calibri" panose="020F0502020204030204" pitchFamily="34" charset="0"/>
                <a:ea typeface="Aptos" panose="020B0004020202020204" pitchFamily="34" charset="0"/>
                <a:cs typeface="Times New Roman" panose="02020603050405020304" pitchFamily="18" charset="0"/>
              </a:rPr>
              <a:t>Ziel der Fachstelle ist es, kirchliche Träger bei der </a:t>
            </a:r>
            <a:r>
              <a:rPr lang="de-DE" sz="1800" b="1" kern="100" dirty="0">
                <a:effectLst/>
                <a:latin typeface="Calibri" panose="020F0502020204030204" pitchFamily="34" charset="0"/>
                <a:ea typeface="Aptos" panose="020B0004020202020204" pitchFamily="34" charset="0"/>
                <a:cs typeface="Times New Roman" panose="02020603050405020304" pitchFamily="18" charset="0"/>
              </a:rPr>
              <a:t>Prävention</a:t>
            </a:r>
            <a:r>
              <a:rPr lang="de-DE" sz="1800" kern="100" dirty="0">
                <a:effectLst/>
                <a:latin typeface="Calibri" panose="020F0502020204030204" pitchFamily="34" charset="0"/>
                <a:ea typeface="Aptos" panose="020B0004020202020204" pitchFamily="34" charset="0"/>
                <a:cs typeface="Times New Roman" panose="02020603050405020304" pitchFamily="18" charset="0"/>
              </a:rPr>
              <a:t>, </a:t>
            </a:r>
            <a:r>
              <a:rPr lang="de-DE" sz="1800" b="1" kern="100" dirty="0">
                <a:effectLst/>
                <a:latin typeface="Calibri" panose="020F0502020204030204" pitchFamily="34" charset="0"/>
                <a:ea typeface="Aptos" panose="020B0004020202020204" pitchFamily="34" charset="0"/>
                <a:cs typeface="Times New Roman" panose="02020603050405020304" pitchFamily="18" charset="0"/>
              </a:rPr>
              <a:t>Intervention</a:t>
            </a:r>
            <a:r>
              <a:rPr lang="de-DE" sz="1800" kern="100" dirty="0">
                <a:effectLst/>
                <a:latin typeface="Calibri" panose="020F0502020204030204" pitchFamily="34" charset="0"/>
                <a:ea typeface="Aptos" panose="020B0004020202020204" pitchFamily="34" charset="0"/>
                <a:cs typeface="Times New Roman" panose="02020603050405020304" pitchFamily="18" charset="0"/>
              </a:rPr>
              <a:t> und </a:t>
            </a:r>
            <a:r>
              <a:rPr lang="de-DE" sz="1800" b="1" kern="100" dirty="0">
                <a:effectLst/>
                <a:latin typeface="Calibri" panose="020F0502020204030204" pitchFamily="34" charset="0"/>
                <a:ea typeface="Aptos" panose="020B0004020202020204" pitchFamily="34" charset="0"/>
                <a:cs typeface="Times New Roman" panose="02020603050405020304" pitchFamily="18" charset="0"/>
              </a:rPr>
              <a:t>Aufarbeitung</a:t>
            </a:r>
            <a:r>
              <a:rPr lang="de-DE" sz="1800" kern="100" dirty="0">
                <a:effectLst/>
                <a:latin typeface="Calibri" panose="020F0502020204030204" pitchFamily="34" charset="0"/>
                <a:ea typeface="Aptos" panose="020B0004020202020204" pitchFamily="34" charset="0"/>
                <a:cs typeface="Times New Roman" panose="02020603050405020304" pitchFamily="18" charset="0"/>
              </a:rPr>
              <a:t> sexualisierter Gewalt zu unterstützen. Dabei steht sie sowohl Betroffenen als auch kirchlichen Einrichtungen, wie z.B. Gemeinden beratend und begleitend zur Seite.</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buNone/>
            </a:pPr>
            <a:r>
              <a:rPr lang="de-DE" sz="1800" kern="100" dirty="0">
                <a:effectLst/>
                <a:latin typeface="Calibri" panose="020F0502020204030204" pitchFamily="34" charset="0"/>
                <a:ea typeface="Aptos" panose="020B0004020202020204" pitchFamily="34" charset="0"/>
                <a:cs typeface="Times New Roman" panose="02020603050405020304" pitchFamily="18" charset="0"/>
              </a:rPr>
              <a:t>Die Arbeit der Fachstelle gliedert sich in zwei Bereiche:</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mj-lt"/>
              <a:buAutoNum type="arabicPeriod"/>
            </a:pPr>
            <a:r>
              <a:rPr lang="de-DE" sz="1800" b="1" kern="100" dirty="0">
                <a:effectLst/>
                <a:latin typeface="Calibri" panose="020F0502020204030204" pitchFamily="34" charset="0"/>
                <a:ea typeface="Aptos" panose="020B0004020202020204" pitchFamily="34" charset="0"/>
                <a:cs typeface="Times New Roman" panose="02020603050405020304" pitchFamily="18" charset="0"/>
              </a:rPr>
              <a:t>Arbeit mit Betroffenen </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buNone/>
            </a:pPr>
            <a:r>
              <a:rPr lang="de-DE" sz="1800" kern="100" dirty="0">
                <a:effectLst/>
                <a:latin typeface="Calibri" panose="020F0502020204030204" pitchFamily="34" charset="0"/>
                <a:ea typeface="Aptos" panose="020B0004020202020204" pitchFamily="34" charset="0"/>
                <a:cs typeface="Times New Roman" panose="02020603050405020304" pitchFamily="18" charset="0"/>
              </a:rPr>
              <a:t>Dazu gehören die</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de-DE" sz="1800" b="1" kern="100" dirty="0">
                <a:effectLst/>
                <a:latin typeface="Calibri" panose="020F0502020204030204" pitchFamily="34" charset="0"/>
                <a:ea typeface="Aptos" panose="020B0004020202020204" pitchFamily="34" charset="0"/>
                <a:cs typeface="Times New Roman" panose="02020603050405020304" pitchFamily="18" charset="0"/>
              </a:rPr>
              <a:t>Ansprechstelle</a:t>
            </a:r>
            <a:r>
              <a:rPr lang="de-DE" sz="1800" kern="100" dirty="0">
                <a:effectLst/>
                <a:latin typeface="Calibri" panose="020F0502020204030204" pitchFamily="34" charset="0"/>
                <a:ea typeface="Aptos" panose="020B0004020202020204" pitchFamily="34" charset="0"/>
                <a:cs typeface="Times New Roman" panose="02020603050405020304" pitchFamily="18" charset="0"/>
              </a:rPr>
              <a:t> und </a:t>
            </a:r>
            <a:r>
              <a:rPr lang="de-DE" sz="1800" b="1" kern="100" dirty="0">
                <a:effectLst/>
                <a:latin typeface="Calibri" panose="020F0502020204030204" pitchFamily="34" charset="0"/>
                <a:ea typeface="Aptos" panose="020B0004020202020204" pitchFamily="34" charset="0"/>
                <a:cs typeface="Times New Roman" panose="02020603050405020304" pitchFamily="18" charset="0"/>
              </a:rPr>
              <a:t>Anerkennungskommissio</a:t>
            </a:r>
            <a:r>
              <a:rPr lang="de-DE" sz="1800" kern="100" dirty="0">
                <a:effectLst/>
                <a:latin typeface="Calibri" panose="020F0502020204030204" pitchFamily="34" charset="0"/>
                <a:ea typeface="Aptos" panose="020B0004020202020204" pitchFamily="34" charset="0"/>
                <a:cs typeface="Times New Roman" panose="02020603050405020304" pitchFamily="18" charset="0"/>
              </a:rPr>
              <a:t>n für Personen, die sexualisierte Gewalt erfahren haben.</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de-DE" sz="1800" b="1" kern="100" dirty="0">
                <a:effectLst/>
                <a:latin typeface="Calibri" panose="020F0502020204030204" pitchFamily="34" charset="0"/>
                <a:ea typeface="Aptos" panose="020B0004020202020204" pitchFamily="34" charset="0"/>
                <a:cs typeface="Times New Roman" panose="02020603050405020304" pitchFamily="18" charset="0"/>
              </a:rPr>
              <a:t>Individuelle Begleitung und Unterstützung</a:t>
            </a:r>
            <a:r>
              <a:rPr lang="de-DE" sz="1800" kern="100" dirty="0">
                <a:effectLst/>
                <a:latin typeface="Calibri" panose="020F0502020204030204" pitchFamily="34" charset="0"/>
                <a:ea typeface="Aptos" panose="020B0004020202020204" pitchFamily="34" charset="0"/>
                <a:cs typeface="Times New Roman" panose="02020603050405020304" pitchFamily="18" charset="0"/>
              </a:rPr>
              <a:t> bei der persönlichen Aufarbeitung</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de-DE" sz="1800" b="1" kern="100" dirty="0">
                <a:effectLst/>
                <a:latin typeface="Calibri" panose="020F0502020204030204" pitchFamily="34" charset="0"/>
                <a:ea typeface="Aptos" panose="020B0004020202020204" pitchFamily="34" charset="0"/>
                <a:cs typeface="Times New Roman" panose="02020603050405020304" pitchFamily="18" charset="0"/>
              </a:rPr>
              <a:t>Materielle Hilfeleistungen</a:t>
            </a:r>
            <a:r>
              <a:rPr lang="de-DE" sz="1800" kern="100" dirty="0">
                <a:effectLst/>
                <a:latin typeface="Calibri" panose="020F0502020204030204" pitchFamily="34" charset="0"/>
                <a:ea typeface="Aptos" panose="020B0004020202020204" pitchFamily="34" charset="0"/>
                <a:cs typeface="Times New Roman" panose="02020603050405020304" pitchFamily="18" charset="0"/>
              </a:rPr>
              <a:t>, z. B. finanzielle Anerkennung des Leids oder Leistungen aus dem Ergänzenden Hilfesystem</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nSpc>
                <a:spcPct val="107000"/>
              </a:lnSpc>
              <a:spcAft>
                <a:spcPts val="800"/>
              </a:spcAft>
              <a:buNone/>
            </a:pPr>
            <a:r>
              <a:rPr lang="de-DE" sz="1800" kern="100" dirty="0">
                <a:effectLst/>
                <a:latin typeface="Calibri" panose="020F0502020204030204" pitchFamily="34" charset="0"/>
                <a:ea typeface="Aptos" panose="020B0004020202020204" pitchFamily="34" charset="0"/>
                <a:cs typeface="Times New Roman" panose="02020603050405020304" pitchFamily="18" charset="0"/>
              </a:rPr>
              <a:t> </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mj-lt"/>
              <a:buAutoNum type="arabicPeriod"/>
            </a:pPr>
            <a:r>
              <a:rPr lang="de-DE" sz="1800" b="1" kern="100" dirty="0">
                <a:effectLst/>
                <a:latin typeface="Calibri" panose="020F0502020204030204" pitchFamily="34" charset="0"/>
                <a:ea typeface="Aptos" panose="020B0004020202020204" pitchFamily="34" charset="0"/>
                <a:cs typeface="Times New Roman" panose="02020603050405020304" pitchFamily="18" charset="0"/>
              </a:rPr>
              <a:t>Arbeit mit der Institution: Unterstützung kirchlicher Strukturen (im Bereich der Landeskirche)</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buNone/>
            </a:pPr>
            <a:r>
              <a:rPr lang="de-DE" sz="1800" kern="100" dirty="0">
                <a:effectLst/>
                <a:latin typeface="Calibri" panose="020F0502020204030204" pitchFamily="34" charset="0"/>
                <a:ea typeface="Aptos" panose="020B0004020202020204" pitchFamily="34" charset="0"/>
                <a:cs typeface="Times New Roman" panose="02020603050405020304" pitchFamily="18" charset="0"/>
              </a:rPr>
              <a:t>Dazu gehören die</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de-DE" sz="1800" b="1" kern="100" dirty="0">
                <a:effectLst/>
                <a:latin typeface="Calibri" panose="020F0502020204030204" pitchFamily="34" charset="0"/>
                <a:ea typeface="Aptos" panose="020B0004020202020204" pitchFamily="34" charset="0"/>
                <a:cs typeface="Times New Roman" panose="02020603050405020304" pitchFamily="18" charset="0"/>
              </a:rPr>
              <a:t>Meldestelle </a:t>
            </a:r>
            <a:r>
              <a:rPr lang="de-DE" sz="1800" kern="100" dirty="0">
                <a:effectLst/>
                <a:latin typeface="Calibri" panose="020F0502020204030204" pitchFamily="34" charset="0"/>
                <a:ea typeface="Aptos" panose="020B0004020202020204" pitchFamily="34" charset="0"/>
                <a:cs typeface="Times New Roman" panose="02020603050405020304" pitchFamily="18" charset="0"/>
              </a:rPr>
              <a:t>und der</a:t>
            </a:r>
            <a:r>
              <a:rPr lang="de-DE" sz="1800" b="1" kern="100" dirty="0">
                <a:effectLst/>
                <a:latin typeface="Calibri" panose="020F0502020204030204" pitchFamily="34" charset="0"/>
                <a:ea typeface="Aptos" panose="020B0004020202020204" pitchFamily="34" charset="0"/>
                <a:cs typeface="Times New Roman" panose="02020603050405020304" pitchFamily="18" charset="0"/>
              </a:rPr>
              <a:t> Fachbereich Prävention</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de-DE" sz="1800" b="1" kern="100" dirty="0">
                <a:effectLst/>
                <a:latin typeface="Calibri" panose="020F0502020204030204" pitchFamily="34" charset="0"/>
                <a:ea typeface="Aptos" panose="020B0004020202020204" pitchFamily="34" charset="0"/>
                <a:cs typeface="Times New Roman" panose="02020603050405020304" pitchFamily="18" charset="0"/>
              </a:rPr>
              <a:t>Meldestelle: </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nSpc>
                <a:spcPct val="107000"/>
              </a:lnSpc>
              <a:spcAft>
                <a:spcPts val="800"/>
              </a:spcAft>
              <a:buNone/>
            </a:pPr>
            <a:r>
              <a:rPr lang="de-DE" sz="1800" b="1" kern="100" dirty="0">
                <a:effectLst/>
                <a:latin typeface="Calibri" panose="020F0502020204030204" pitchFamily="34" charset="0"/>
                <a:ea typeface="Aptos" panose="020B0004020202020204" pitchFamily="34" charset="0"/>
                <a:cs typeface="Times New Roman" panose="02020603050405020304" pitchFamily="18" charset="0"/>
              </a:rPr>
              <a:t>Intervention:</a:t>
            </a:r>
            <a:r>
              <a:rPr lang="de-DE" sz="1800" kern="100" dirty="0">
                <a:effectLst/>
                <a:latin typeface="Calibri" panose="020F0502020204030204" pitchFamily="34" charset="0"/>
                <a:ea typeface="Aptos" panose="020B0004020202020204" pitchFamily="34" charset="0"/>
                <a:cs typeface="Times New Roman" panose="02020603050405020304" pitchFamily="18" charset="0"/>
              </a:rPr>
              <a:t> Beratung im Verdachts- oder Konfliktfall; Dokumentation der Fälle, </a:t>
            </a:r>
            <a:r>
              <a:rPr lang="de-DE" sz="1800" b="1" kern="100" dirty="0">
                <a:effectLst/>
                <a:latin typeface="Calibri" panose="020F0502020204030204" pitchFamily="34" charset="0"/>
                <a:ea typeface="Aptos" panose="020B0004020202020204" pitchFamily="34" charset="0"/>
                <a:cs typeface="Times New Roman" panose="02020603050405020304" pitchFamily="18" charset="0"/>
              </a:rPr>
              <a:t>Institutionelle Aufarbeitung:</a:t>
            </a:r>
            <a:r>
              <a:rPr lang="de-DE" sz="1800" kern="100" dirty="0">
                <a:effectLst/>
                <a:latin typeface="Calibri" panose="020F0502020204030204" pitchFamily="34" charset="0"/>
                <a:ea typeface="Aptos" panose="020B0004020202020204" pitchFamily="34" charset="0"/>
                <a:cs typeface="Times New Roman" panose="02020603050405020304" pitchFamily="18" charset="0"/>
              </a:rPr>
              <a:t> Unterstützung bei der Analyse und Bearbeitung struktureller Versäumnisse und Verantwortlichkeiten</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de-DE" sz="1800" b="1" kern="100" dirty="0">
                <a:effectLst/>
                <a:latin typeface="Calibri" panose="020F0502020204030204" pitchFamily="34" charset="0"/>
                <a:ea typeface="Aptos" panose="020B0004020202020204" pitchFamily="34" charset="0"/>
                <a:cs typeface="Times New Roman" panose="02020603050405020304" pitchFamily="18" charset="0"/>
              </a:rPr>
              <a:t>Prävention:</a:t>
            </a:r>
            <a:r>
              <a:rPr lang="de-DE" sz="1800" kern="100" dirty="0">
                <a:effectLst/>
                <a:latin typeface="Calibri" panose="020F0502020204030204" pitchFamily="34" charset="0"/>
                <a:ea typeface="Aptos" panose="020B0004020202020204" pitchFamily="34" charset="0"/>
                <a:cs typeface="Times New Roman" panose="02020603050405020304" pitchFamily="18" charset="0"/>
              </a:rPr>
              <a:t> Entwicklung und Begleitung von Schutzkonzepten, Weiterentwicklung von Präventions- und Schulungsformaten, Beratung</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de-DE" sz="1800" kern="100" dirty="0">
                <a:effectLst/>
                <a:latin typeface="Calibri" panose="020F0502020204030204" pitchFamily="34" charset="0"/>
                <a:ea typeface="Aptos" panose="020B0004020202020204" pitchFamily="34" charset="0"/>
                <a:cs typeface="Times New Roman" panose="02020603050405020304" pitchFamily="18" charset="0"/>
              </a:rPr>
              <a:t>Die Fachstelle versteht sich als Partnerin in einem gemeinsamen Prozess der Sensibilisierung, Verantwortung und Veränderung – für eine Kirche, die Schutz bietet und Glaubwürdigkeit bewahrt</a:t>
            </a:r>
          </a:p>
          <a:p>
            <a:pPr>
              <a:lnSpc>
                <a:spcPct val="107000"/>
              </a:lnSpc>
              <a:spcAft>
                <a:spcPts val="800"/>
              </a:spcAft>
            </a:pPr>
            <a:endParaRPr lang="de-DE" sz="1800" kern="100" dirty="0">
              <a:effectLst/>
              <a:latin typeface="Calibri" panose="020F050202020403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de-DE" sz="1800" kern="100" dirty="0">
                <a:effectLst/>
                <a:latin typeface="Calibri" panose="020F0502020204030204" pitchFamily="34" charset="0"/>
                <a:ea typeface="Aptos" panose="020B0004020202020204" pitchFamily="34" charset="0"/>
                <a:cs typeface="Times New Roman" panose="02020603050405020304" pitchFamily="18" charset="0"/>
              </a:rPr>
              <a:t>Quelle: </a:t>
            </a:r>
            <a:r>
              <a:rPr lang="de-DE" sz="1800" b="1" kern="100" dirty="0">
                <a:effectLst/>
                <a:latin typeface="Calibri" panose="020F0502020204030204" pitchFamily="34" charset="0"/>
                <a:ea typeface="Aptos" panose="020B0004020202020204" pitchFamily="34" charset="0"/>
                <a:cs typeface="Times New Roman" panose="02020603050405020304" pitchFamily="18" charset="0"/>
              </a:rPr>
              <a:t>Evangelisch-Lutherische Kirche in Bayern &amp; Diakonisches Werk Bayern</a:t>
            </a:r>
            <a:r>
              <a:rPr lang="de-DE" sz="1800" kern="100" dirty="0">
                <a:effectLst/>
                <a:latin typeface="Calibri" panose="020F0502020204030204" pitchFamily="34" charset="0"/>
                <a:ea typeface="Aptos" panose="020B0004020202020204" pitchFamily="34" charset="0"/>
                <a:cs typeface="Times New Roman" panose="02020603050405020304" pitchFamily="18" charset="0"/>
              </a:rPr>
              <a:t> (Hrsg.) (2021): </a:t>
            </a:r>
            <a:r>
              <a:rPr lang="de-DE" sz="1800" i="1" kern="100" dirty="0">
                <a:effectLst/>
                <a:latin typeface="Calibri" panose="020F0502020204030204" pitchFamily="34" charset="0"/>
                <a:ea typeface="Aptos" panose="020B0004020202020204" pitchFamily="34" charset="0"/>
                <a:cs typeface="Times New Roman" panose="02020603050405020304" pitchFamily="18" charset="0"/>
              </a:rPr>
              <a:t>Rahmenschutzkonzept zur Prävention von und zum Umgang mit sexualisierter Gewalt</a:t>
            </a:r>
            <a:r>
              <a:rPr lang="de-DE" sz="1800" kern="100" dirty="0">
                <a:effectLst/>
                <a:latin typeface="Calibri" panose="020F0502020204030204" pitchFamily="34" charset="0"/>
                <a:ea typeface="Aptos" panose="020B0004020202020204" pitchFamily="34" charset="0"/>
                <a:cs typeface="Times New Roman" panose="02020603050405020304" pitchFamily="18" charset="0"/>
              </a:rPr>
              <a:t>. Beschlossene Fassung vom November 2021.</a:t>
            </a:r>
          </a:p>
          <a:p>
            <a:pPr marL="0" marR="0" lvl="0" indent="0" algn="l" defTabSz="914400" rtl="0" eaLnBrk="1" fontAlgn="auto" latinLnBrk="0" hangingPunct="1">
              <a:lnSpc>
                <a:spcPct val="107000"/>
              </a:lnSpc>
              <a:spcBef>
                <a:spcPts val="0"/>
              </a:spcBef>
              <a:spcAft>
                <a:spcPts val="800"/>
              </a:spcAft>
              <a:buClrTx/>
              <a:buSzTx/>
              <a:buFontTx/>
              <a:buNone/>
              <a:tabLst/>
              <a:defRPr/>
            </a:pPr>
            <a:endParaRPr lang="de-DE" sz="1800" kern="100" dirty="0">
              <a:effectLst/>
              <a:latin typeface="Calibri" panose="020F050202020403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de-DE" sz="1800" kern="100" dirty="0">
              <a:effectLst/>
              <a:latin typeface="Calibri" panose="020F050202020403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de-DE" sz="1800" kern="100" dirty="0">
              <a:effectLst/>
              <a:latin typeface="Calibri" panose="020F050202020403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de-DE" dirty="0"/>
          </a:p>
        </p:txBody>
      </p:sp>
      <p:sp>
        <p:nvSpPr>
          <p:cNvPr id="4" name="Foliennummernplatzhalter 3"/>
          <p:cNvSpPr>
            <a:spLocks noGrp="1"/>
          </p:cNvSpPr>
          <p:nvPr>
            <p:ph type="sldNum" sz="quarter" idx="5"/>
          </p:nvPr>
        </p:nvSpPr>
        <p:spPr/>
        <p:txBody>
          <a:bodyPr/>
          <a:lstStyle/>
          <a:p>
            <a:fld id="{5CF6D039-A8DE-1143-A947-B20207AA2C9B}" type="slidenum">
              <a:rPr lang="de-DE" smtClean="0"/>
              <a:t>8</a:t>
            </a:fld>
            <a:endParaRPr lang="de-DE"/>
          </a:p>
        </p:txBody>
      </p:sp>
    </p:spTree>
    <p:extLst>
      <p:ext uri="{BB962C8B-B14F-4D97-AF65-F5344CB8AC3E}">
        <p14:creationId xmlns:p14="http://schemas.microsoft.com/office/powerpoint/2010/main" val="38993565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a:p>
        </p:txBody>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5CF6D039-A8DE-1143-A947-B20207AA2C9B}" type="slidenum">
              <a:rPr lang="de-DE" smtClean="0"/>
              <a:t>9</a:t>
            </a:fld>
            <a:endParaRPr lang="de-DE"/>
          </a:p>
        </p:txBody>
      </p:sp>
    </p:spTree>
    <p:extLst>
      <p:ext uri="{BB962C8B-B14F-4D97-AF65-F5344CB8AC3E}">
        <p14:creationId xmlns:p14="http://schemas.microsoft.com/office/powerpoint/2010/main" val="11431426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a:p>
        </p:txBody>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5CF6D039-A8DE-1143-A947-B20207AA2C9B}" type="slidenum">
              <a:rPr lang="de-DE" smtClean="0"/>
              <a:t>10</a:t>
            </a:fld>
            <a:endParaRPr lang="de-DE"/>
          </a:p>
        </p:txBody>
      </p:sp>
    </p:spTree>
    <p:extLst>
      <p:ext uri="{BB962C8B-B14F-4D97-AF65-F5344CB8AC3E}">
        <p14:creationId xmlns:p14="http://schemas.microsoft.com/office/powerpoint/2010/main" val="29558703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a:p>
        </p:txBody>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5CF6D039-A8DE-1143-A947-B20207AA2C9B}" type="slidenum">
              <a:rPr lang="de-DE" smtClean="0"/>
              <a:t>11</a:t>
            </a:fld>
            <a:endParaRPr lang="de-DE"/>
          </a:p>
        </p:txBody>
      </p:sp>
    </p:spTree>
    <p:extLst>
      <p:ext uri="{BB962C8B-B14F-4D97-AF65-F5344CB8AC3E}">
        <p14:creationId xmlns:p14="http://schemas.microsoft.com/office/powerpoint/2010/main" val="24915506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a:p>
        </p:txBody>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5CF6D039-A8DE-1143-A947-B20207AA2C9B}" type="slidenum">
              <a:rPr lang="de-DE" smtClean="0"/>
              <a:t>12</a:t>
            </a:fld>
            <a:endParaRPr lang="de-DE"/>
          </a:p>
        </p:txBody>
      </p:sp>
    </p:spTree>
    <p:extLst>
      <p:ext uri="{BB962C8B-B14F-4D97-AF65-F5344CB8AC3E}">
        <p14:creationId xmlns:p14="http://schemas.microsoft.com/office/powerpoint/2010/main" val="15003022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0020A8-9C15-85BB-4FB3-D408B35BD8D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35DD516-1210-8B98-0BED-232B8314E50C}"/>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79AB5F24-B4E8-DF6E-D8BF-E1D7B2899C48}"/>
              </a:ext>
            </a:extLst>
          </p:cNvPr>
          <p:cNvSpPr>
            <a:spLocks noGrp="1"/>
          </p:cNvSpPr>
          <p:nvPr>
            <p:ph type="body" idx="1"/>
          </p:nvPr>
        </p:nvSpPr>
        <p:spPr/>
        <p:txBody>
          <a:bodyPr/>
          <a:lstStyle/>
          <a:p>
            <a:r>
              <a:rPr lang="de-DE" b="1"/>
              <a:t>Regieanweisung: </a:t>
            </a:r>
            <a:br>
              <a:rPr lang="de-DE"/>
            </a:br>
            <a:br>
              <a:rPr lang="de-DE"/>
            </a:br>
            <a:r>
              <a:rPr lang="de-DE"/>
              <a:t>Im besten Fall wird auf der Folie das Bild und die Kontaktdaten der Ansprechperson ergänzt, die in der Region zuständig ist, in der die Schulung stattfindet. </a:t>
            </a:r>
          </a:p>
          <a:p>
            <a:endParaRPr lang="de-DE"/>
          </a:p>
          <a:p>
            <a:r>
              <a:rPr lang="de-DE" b="1"/>
              <a:t>Das ist zu sagen: </a:t>
            </a:r>
          </a:p>
          <a:p>
            <a:r>
              <a:rPr lang="de-DE"/>
              <a:t>Jede Kirchengemeinde bzw. jedes Dekanat / jede Institution (mit gültigem Schutzkonzept) muss eine Ansprechperson benannt, und deren Kontaktdaten veröffentlicht haben. </a:t>
            </a:r>
          </a:p>
          <a:p>
            <a:r>
              <a:rPr lang="de-DE"/>
              <a:t>Aufgabe der Ansprechperson ist es, Betroffene Personen, die sich bei ihnen melden zu Beraten und auf Wunsch zu begleiten bis sich weitere Handlungsoptionen, z.B. eine Meldung oder eine Vermittlung an eine Beratungsstelle, ergeben haben. </a:t>
            </a:r>
          </a:p>
          <a:p>
            <a:r>
              <a:rPr lang="de-DE"/>
              <a:t>Ansprechpersonen unterliegen der Vertraulichkeit und sind nicht Meldepflichtig. </a:t>
            </a:r>
          </a:p>
          <a:p>
            <a:endParaRPr lang="de-DE" b="1"/>
          </a:p>
          <a:p>
            <a:r>
              <a:rPr lang="de-DE" b="1"/>
              <a:t>Weitere Informationen</a:t>
            </a:r>
            <a:r>
              <a:rPr lang="de-DE"/>
              <a:t>: </a:t>
            </a:r>
          </a:p>
          <a:p>
            <a:r>
              <a:rPr lang="de-DE" sz="1200" kern="1200">
                <a:solidFill>
                  <a:schemeClr val="tx1"/>
                </a:solidFill>
                <a:effectLst/>
                <a:latin typeface="+mn-lt"/>
                <a:ea typeface="+mn-ea"/>
                <a:cs typeface="+mn-cs"/>
              </a:rPr>
              <a:t>Die Ansprechpersonen sollen für "Regionen" innerhalb des Dekanats, z.B. in Gemeindeverbünden /Nachbarschaften zuständig sein. Bestehende Strukturen können genutzt werden. Auch trägerübergreifende und überregionale Vereinbarungen sind denkbar.</a:t>
            </a:r>
          </a:p>
          <a:p>
            <a:r>
              <a:rPr lang="de-DE" sz="1200" u="none" strike="noStrike" kern="1200">
                <a:solidFill>
                  <a:schemeClr val="tx1"/>
                </a:solidFill>
                <a:effectLst/>
                <a:latin typeface="+mn-lt"/>
                <a:ea typeface="+mn-ea"/>
                <a:cs typeface="+mn-cs"/>
              </a:rPr>
              <a:t> </a:t>
            </a:r>
            <a:endParaRPr lang="de-DE" sz="1200" kern="1200">
              <a:solidFill>
                <a:schemeClr val="tx1"/>
              </a:solidFill>
              <a:effectLst/>
              <a:latin typeface="+mn-lt"/>
              <a:ea typeface="+mn-ea"/>
              <a:cs typeface="+mn-cs"/>
            </a:endParaRPr>
          </a:p>
          <a:p>
            <a:r>
              <a:rPr lang="de-DE" sz="1200" b="0" i="1" kern="1200">
                <a:solidFill>
                  <a:schemeClr val="tx1"/>
                </a:solidFill>
                <a:effectLst/>
                <a:latin typeface="+mn-lt"/>
                <a:ea typeface="+mn-ea"/>
                <a:cs typeface="+mn-cs"/>
              </a:rPr>
              <a:t>Aufgaben</a:t>
            </a:r>
          </a:p>
          <a:p>
            <a:pPr lvl="0"/>
            <a:r>
              <a:rPr lang="de-DE" sz="1200" kern="1200">
                <a:solidFill>
                  <a:schemeClr val="tx1"/>
                </a:solidFill>
                <a:effectLst/>
                <a:latin typeface="+mn-lt"/>
                <a:ea typeface="+mn-ea"/>
                <a:cs typeface="+mn-cs"/>
              </a:rPr>
              <a:t>Betroffene können sich an die Ansprechpersonen wenden.</a:t>
            </a:r>
          </a:p>
          <a:p>
            <a:pPr lvl="0"/>
            <a:r>
              <a:rPr lang="de-DE" sz="1200" kern="1200">
                <a:solidFill>
                  <a:schemeClr val="tx1"/>
                </a:solidFill>
                <a:effectLst/>
                <a:latin typeface="+mn-lt"/>
                <a:ea typeface="+mn-ea"/>
                <a:cs typeface="+mn-cs"/>
              </a:rPr>
              <a:t>Die Ansprechperson unterstützen von sexualisierter Gewalt </a:t>
            </a:r>
            <a:r>
              <a:rPr lang="de-DE" sz="1200" i="1" kern="1200">
                <a:solidFill>
                  <a:schemeClr val="tx1"/>
                </a:solidFill>
                <a:effectLst/>
                <a:latin typeface="+mn-lt"/>
                <a:ea typeface="+mn-ea"/>
                <a:cs typeface="+mn-cs"/>
              </a:rPr>
              <a:t>Betroffene</a:t>
            </a:r>
            <a:r>
              <a:rPr lang="de-DE" sz="1200" kern="1200">
                <a:solidFill>
                  <a:schemeClr val="tx1"/>
                </a:solidFill>
                <a:effectLst/>
                <a:latin typeface="+mn-lt"/>
                <a:ea typeface="+mn-ea"/>
                <a:cs typeface="+mn-cs"/>
              </a:rPr>
              <a:t> bei der Klärung ihrer Situation und ihrer Handlungsmöglichkeiten vor Ort (im Sinne von Clearing).</a:t>
            </a:r>
          </a:p>
          <a:p>
            <a:pPr lvl="0"/>
            <a:r>
              <a:rPr lang="de-DE" sz="1200" kern="1200">
                <a:solidFill>
                  <a:schemeClr val="tx1"/>
                </a:solidFill>
                <a:effectLst/>
                <a:latin typeface="+mn-lt"/>
                <a:ea typeface="+mn-ea"/>
                <a:cs typeface="+mn-cs"/>
              </a:rPr>
              <a:t>Zu den Aufgaben der Ansprechpersonen gehören</a:t>
            </a:r>
            <a:r>
              <a:rPr lang="de-DE" sz="1200" b="1" kern="1200">
                <a:solidFill>
                  <a:schemeClr val="tx1"/>
                </a:solidFill>
                <a:effectLst/>
                <a:latin typeface="+mn-lt"/>
                <a:ea typeface="+mn-ea"/>
                <a:cs typeface="+mn-cs"/>
              </a:rPr>
              <a:t> </a:t>
            </a:r>
            <a:r>
              <a:rPr lang="de-DE" sz="1200" i="1" kern="1200">
                <a:solidFill>
                  <a:schemeClr val="tx1"/>
                </a:solidFill>
                <a:effectLst/>
                <a:latin typeface="+mn-lt"/>
                <a:ea typeface="+mn-ea"/>
                <a:cs typeface="+mn-cs"/>
              </a:rPr>
              <a:t>Zuhören und Clearing</a:t>
            </a:r>
            <a:r>
              <a:rPr lang="de-DE" sz="1200" kern="1200">
                <a:solidFill>
                  <a:schemeClr val="tx1"/>
                </a:solidFill>
                <a:effectLst/>
                <a:latin typeface="+mn-lt"/>
                <a:ea typeface="+mn-ea"/>
                <a:cs typeface="+mn-cs"/>
              </a:rPr>
              <a:t>, d.h. u.a. Vermitteln an die Ansprechstelle in der Fachstelle, in konkreten Notfallsituationen an das Hilfetelefon der zentralen Anlaufstelle HELP sowie regionale Fachberatungsstellen.</a:t>
            </a:r>
          </a:p>
          <a:p>
            <a:pPr lvl="0"/>
            <a:r>
              <a:rPr lang="de-DE" sz="1200" kern="1200">
                <a:solidFill>
                  <a:schemeClr val="tx1"/>
                </a:solidFill>
                <a:effectLst/>
                <a:latin typeface="+mn-lt"/>
                <a:ea typeface="+mn-ea"/>
                <a:cs typeface="+mn-cs"/>
              </a:rPr>
              <a:t>Es sollte grundsätzlich die Bereitschaft zur </a:t>
            </a:r>
            <a:r>
              <a:rPr lang="de-DE" sz="1200" i="1" kern="1200">
                <a:solidFill>
                  <a:schemeClr val="tx1"/>
                </a:solidFill>
                <a:effectLst/>
                <a:latin typeface="+mn-lt"/>
                <a:ea typeface="+mn-ea"/>
                <a:cs typeface="+mn-cs"/>
              </a:rPr>
              <a:t>persönlichen Begegnung</a:t>
            </a:r>
            <a:r>
              <a:rPr lang="de-DE" sz="1200" kern="1200">
                <a:solidFill>
                  <a:schemeClr val="tx1"/>
                </a:solidFill>
                <a:effectLst/>
                <a:latin typeface="+mn-lt"/>
                <a:ea typeface="+mn-ea"/>
                <a:cs typeface="+mn-cs"/>
              </a:rPr>
              <a:t> mit Betroffenen bestehen.</a:t>
            </a:r>
          </a:p>
          <a:p>
            <a:r>
              <a:rPr lang="de-DE" sz="1200" kern="1200">
                <a:solidFill>
                  <a:schemeClr val="tx1"/>
                </a:solidFill>
                <a:effectLst/>
                <a:latin typeface="+mn-lt"/>
                <a:ea typeface="+mn-ea"/>
                <a:cs typeface="+mn-cs"/>
              </a:rPr>
              <a:t>Ansprechpersonen sind verpflichtet, im Falle </a:t>
            </a:r>
            <a:r>
              <a:rPr lang="de-DE" sz="1200" i="1" kern="1200">
                <a:solidFill>
                  <a:schemeClr val="tx1"/>
                </a:solidFill>
                <a:effectLst/>
                <a:latin typeface="+mn-lt"/>
                <a:ea typeface="+mn-ea"/>
                <a:cs typeface="+mn-cs"/>
              </a:rPr>
              <a:t>eigener Befangenheit</a:t>
            </a:r>
            <a:r>
              <a:rPr lang="de-DE" sz="1200" kern="1200">
                <a:solidFill>
                  <a:schemeClr val="tx1"/>
                </a:solidFill>
                <a:effectLst/>
                <a:latin typeface="+mn-lt"/>
                <a:ea typeface="+mn-ea"/>
                <a:cs typeface="+mn-cs"/>
              </a:rPr>
              <a:t> die meldende Person darauf hinzuweisen und für eine alternative Vorgehensweise Sorge zu tragen z.B. an die Ansprechstelle der ELKB oder Fachberatungsstellen verweisen.</a:t>
            </a:r>
          </a:p>
          <a:p>
            <a:endParaRPr lang="de-DE"/>
          </a:p>
          <a:p>
            <a:endParaRPr lang="de-DE"/>
          </a:p>
          <a:p>
            <a:r>
              <a:rPr lang="de-DE" b="1"/>
              <a:t>Quelle: </a:t>
            </a:r>
            <a:br>
              <a:rPr lang="de-DE"/>
            </a:br>
            <a:r>
              <a:rPr lang="de-DE"/>
              <a:t>Handbuch Schutzkonzept Baustein Verantwortung und Zuständigkeiten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altLang="de-DE"/>
              <a:t>Rechtsgrundlage Ansprechperson </a:t>
            </a:r>
            <a:r>
              <a:rPr lang="de-DE" altLang="de-DE">
                <a:solidFill>
                  <a:schemeClr val="tx1"/>
                </a:solidFill>
              </a:rPr>
              <a:t>(§5 Abs. 7 </a:t>
            </a:r>
            <a:r>
              <a:rPr lang="de-DE" altLang="de-DE" err="1">
                <a:solidFill>
                  <a:schemeClr val="tx1"/>
                </a:solidFill>
              </a:rPr>
              <a:t>PrävG</a:t>
            </a:r>
            <a:r>
              <a:rPr lang="de-DE" altLang="de-DE">
                <a:solidFill>
                  <a:schemeClr val="tx1"/>
                </a:solidFill>
              </a:rPr>
              <a:t>): </a:t>
            </a:r>
            <a:r>
              <a:rPr lang="de-DE" sz="1200" kern="1200">
                <a:solidFill>
                  <a:schemeClr val="tx1"/>
                </a:solidFill>
                <a:effectLst/>
                <a:latin typeface="+mn-lt"/>
                <a:ea typeface="+mn-ea"/>
                <a:cs typeface="+mn-cs"/>
              </a:rPr>
              <a:t>(7) In Schutzkonzepten nach § 8 kann die Bildung weiterer Stellen vorgesehen werden, welche die Aufgaben einer Ansprechstelle wahrnehmen. Die Aufgaben von Ansprechstellen können auch auf Dritte übertragen werden.</a:t>
            </a:r>
          </a:p>
          <a:p>
            <a:endParaRPr lang="de-DE"/>
          </a:p>
        </p:txBody>
      </p:sp>
      <p:sp>
        <p:nvSpPr>
          <p:cNvPr id="4" name="Foliennummernplatzhalter 3">
            <a:extLst>
              <a:ext uri="{FF2B5EF4-FFF2-40B4-BE49-F238E27FC236}">
                <a16:creationId xmlns:a16="http://schemas.microsoft.com/office/drawing/2014/main" id="{A6D239C1-AE85-A106-5F2F-25F191D41AB4}"/>
              </a:ext>
            </a:extLst>
          </p:cNvPr>
          <p:cNvSpPr>
            <a:spLocks noGrp="1"/>
          </p:cNvSpPr>
          <p:nvPr>
            <p:ph type="sldNum" sz="quarter" idx="5"/>
          </p:nvPr>
        </p:nvSpPr>
        <p:spPr/>
        <p:txBody>
          <a:bodyPr/>
          <a:lstStyle/>
          <a:p>
            <a:fld id="{5CF6D039-A8DE-1143-A947-B20207AA2C9B}" type="slidenum">
              <a:rPr lang="de-DE" smtClean="0"/>
              <a:t>13</a:t>
            </a:fld>
            <a:endParaRPr lang="de-DE"/>
          </a:p>
        </p:txBody>
      </p:sp>
    </p:spTree>
    <p:extLst>
      <p:ext uri="{BB962C8B-B14F-4D97-AF65-F5344CB8AC3E}">
        <p14:creationId xmlns:p14="http://schemas.microsoft.com/office/powerpoint/2010/main" val="32658382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237EC6-04B1-54B3-882B-01F8F57E537E}"/>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8079BF7F-B739-FC6C-6A90-6AC0A1BB8A5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7" name="Fußzeilenplatzhalter 6">
            <a:extLst>
              <a:ext uri="{FF2B5EF4-FFF2-40B4-BE49-F238E27FC236}">
                <a16:creationId xmlns:a16="http://schemas.microsoft.com/office/drawing/2014/main" id="{9C3C5A1A-307D-0790-8818-E99DF85D90C4}"/>
              </a:ext>
            </a:extLst>
          </p:cNvPr>
          <p:cNvSpPr txBox="1">
            <a:spLocks/>
          </p:cNvSpPr>
          <p:nvPr userDrawn="1"/>
        </p:nvSpPr>
        <p:spPr>
          <a:xfrm rot="-5400000">
            <a:off x="9637096" y="3999789"/>
            <a:ext cx="4091799" cy="282423"/>
          </a:xfrm>
          <a:prstGeom prst="rect">
            <a:avLst/>
          </a:prstGeom>
        </p:spPr>
        <p:txBody>
          <a:bodyPr vert="horz" lIns="91440" tIns="45720" rIns="91440" bIns="45720" rtlCol="0" anchor="ctr"/>
          <a:lstStyle>
            <a:defPPr>
              <a:defRPr lang="de-DE"/>
            </a:defPPr>
            <a:lvl1pPr marL="0" algn="ctr" defTabSz="914400" rtl="0" eaLnBrk="1" latinLnBrk="0" hangingPunct="1">
              <a:defRPr sz="1200" kern="1200">
                <a:solidFill>
                  <a:schemeClr val="bg2">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de-DE" spc="-1"/>
              <a:t>© Evangelisch-Lutherische Kirche in Bayern</a:t>
            </a:r>
            <a:endParaRPr lang="de-DE" spc="-1" dirty="0"/>
          </a:p>
        </p:txBody>
      </p:sp>
    </p:spTree>
    <p:extLst>
      <p:ext uri="{BB962C8B-B14F-4D97-AF65-F5344CB8AC3E}">
        <p14:creationId xmlns:p14="http://schemas.microsoft.com/office/powerpoint/2010/main" val="11087213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C3D3A95-C87B-FC77-5787-E67661C774A4}"/>
              </a:ext>
            </a:extLst>
          </p:cNvPr>
          <p:cNvSpPr>
            <a:spLocks noGrp="1"/>
          </p:cNvSpPr>
          <p:nvPr>
            <p:ph type="title"/>
          </p:nvPr>
        </p:nvSpPr>
        <p:spPr>
          <a:xfrm>
            <a:off x="997526" y="365125"/>
            <a:ext cx="10356273" cy="1325563"/>
          </a:xfrm>
        </p:spPr>
        <p:txBody>
          <a:bodyPr/>
          <a:lstStyle/>
          <a:p>
            <a:r>
              <a:rPr lang="de-DE" dirty="0"/>
              <a:t>Mastertitelformat bearbeiten</a:t>
            </a:r>
          </a:p>
        </p:txBody>
      </p:sp>
      <p:sp>
        <p:nvSpPr>
          <p:cNvPr id="3" name="Inhaltsplatzhalter 2">
            <a:extLst>
              <a:ext uri="{FF2B5EF4-FFF2-40B4-BE49-F238E27FC236}">
                <a16:creationId xmlns:a16="http://schemas.microsoft.com/office/drawing/2014/main" id="{D95B7A00-60C5-9D0A-9C5E-04240E96E383}"/>
              </a:ext>
            </a:extLst>
          </p:cNvPr>
          <p:cNvSpPr>
            <a:spLocks noGrp="1"/>
          </p:cNvSpPr>
          <p:nvPr>
            <p:ph idx="1"/>
          </p:nvPr>
        </p:nvSpPr>
        <p:spPr>
          <a:xfrm>
            <a:off x="1016330" y="1825625"/>
            <a:ext cx="10229602" cy="4351338"/>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7" name="Fußzeilenplatzhalter 6">
            <a:extLst>
              <a:ext uri="{FF2B5EF4-FFF2-40B4-BE49-F238E27FC236}">
                <a16:creationId xmlns:a16="http://schemas.microsoft.com/office/drawing/2014/main" id="{68E8A008-6232-3891-6130-F921FF03D75C}"/>
              </a:ext>
            </a:extLst>
          </p:cNvPr>
          <p:cNvSpPr txBox="1">
            <a:spLocks/>
          </p:cNvSpPr>
          <p:nvPr userDrawn="1"/>
        </p:nvSpPr>
        <p:spPr>
          <a:xfrm rot="-5400000">
            <a:off x="9637096" y="3999789"/>
            <a:ext cx="4091799" cy="282423"/>
          </a:xfrm>
          <a:prstGeom prst="rect">
            <a:avLst/>
          </a:prstGeom>
        </p:spPr>
        <p:txBody>
          <a:bodyPr vert="horz" lIns="91440" tIns="45720" rIns="91440" bIns="45720" rtlCol="0" anchor="ctr"/>
          <a:lstStyle>
            <a:defPPr>
              <a:defRPr lang="de-DE"/>
            </a:defPPr>
            <a:lvl1pPr marL="0" algn="ctr" defTabSz="914400" rtl="0" eaLnBrk="1" latinLnBrk="0" hangingPunct="1">
              <a:defRPr sz="1200" kern="1200">
                <a:solidFill>
                  <a:schemeClr val="bg2">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de-DE" spc="-1"/>
              <a:t>© Evangelisch-Lutherische Kirche in Bayern</a:t>
            </a:r>
            <a:endParaRPr lang="de-DE" spc="-1" dirty="0"/>
          </a:p>
        </p:txBody>
      </p:sp>
    </p:spTree>
    <p:extLst>
      <p:ext uri="{BB962C8B-B14F-4D97-AF65-F5344CB8AC3E}">
        <p14:creationId xmlns:p14="http://schemas.microsoft.com/office/powerpoint/2010/main" val="20179620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Kapitel 1 von 6">
    <p:spTree>
      <p:nvGrpSpPr>
        <p:cNvPr id="1" name=""/>
        <p:cNvGrpSpPr/>
        <p:nvPr/>
      </p:nvGrpSpPr>
      <p:grpSpPr>
        <a:xfrm>
          <a:off x="0" y="0"/>
          <a:ext cx="0" cy="0"/>
          <a:chOff x="0" y="0"/>
          <a:chExt cx="0" cy="0"/>
        </a:xfrm>
      </p:grpSpPr>
      <p:sp>
        <p:nvSpPr>
          <p:cNvPr id="7" name="Fußzeilenplatzhalter 6">
            <a:extLst>
              <a:ext uri="{FF2B5EF4-FFF2-40B4-BE49-F238E27FC236}">
                <a16:creationId xmlns:a16="http://schemas.microsoft.com/office/drawing/2014/main" id="{794CDD35-36EE-F416-EDCE-DAAB0F50E749}"/>
              </a:ext>
            </a:extLst>
          </p:cNvPr>
          <p:cNvSpPr txBox="1">
            <a:spLocks/>
          </p:cNvSpPr>
          <p:nvPr userDrawn="1"/>
        </p:nvSpPr>
        <p:spPr>
          <a:xfrm rot="-5400000">
            <a:off x="9637096" y="3999789"/>
            <a:ext cx="4091799" cy="282423"/>
          </a:xfrm>
          <a:prstGeom prst="rect">
            <a:avLst/>
          </a:prstGeom>
        </p:spPr>
        <p:txBody>
          <a:bodyPr vert="horz" lIns="91440" tIns="45720" rIns="91440" bIns="45720" rtlCol="0" anchor="ctr"/>
          <a:lstStyle>
            <a:defPPr>
              <a:defRPr lang="de-DE"/>
            </a:defPPr>
            <a:lvl1pPr marL="0" algn="ctr" defTabSz="914400" rtl="0" eaLnBrk="1" latinLnBrk="0" hangingPunct="1">
              <a:defRPr sz="1200" kern="1200">
                <a:solidFill>
                  <a:schemeClr val="bg2">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de-DE" spc="-1"/>
              <a:t>© Evangelisch-Lutherische Kirche in Bayern</a:t>
            </a:r>
            <a:endParaRPr lang="de-DE" spc="-1" dirty="0"/>
          </a:p>
        </p:txBody>
      </p:sp>
      <p:sp>
        <p:nvSpPr>
          <p:cNvPr id="4" name="Rechteck 3">
            <a:extLst>
              <a:ext uri="{FF2B5EF4-FFF2-40B4-BE49-F238E27FC236}">
                <a16:creationId xmlns:a16="http://schemas.microsoft.com/office/drawing/2014/main" id="{4C04338A-857C-A1E7-DB5C-66C9E5647464}"/>
              </a:ext>
            </a:extLst>
          </p:cNvPr>
          <p:cNvSpPr/>
          <p:nvPr userDrawn="1"/>
        </p:nvSpPr>
        <p:spPr>
          <a:xfrm>
            <a:off x="2727828" y="6777867"/>
            <a:ext cx="1645200" cy="79200"/>
          </a:xfrm>
          <a:prstGeom prst="rect">
            <a:avLst/>
          </a:prstGeom>
          <a:pattFill prst="ltUpDiag">
            <a:fgClr>
              <a:schemeClr val="bg1"/>
            </a:fgClr>
            <a:bgClr>
              <a:srgbClr val="AD216A"/>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Rechteck 18">
            <a:extLst>
              <a:ext uri="{FF2B5EF4-FFF2-40B4-BE49-F238E27FC236}">
                <a16:creationId xmlns:a16="http://schemas.microsoft.com/office/drawing/2014/main" id="{6699D4AC-59B3-4DE5-249B-D1D14DB69B63}"/>
              </a:ext>
            </a:extLst>
          </p:cNvPr>
          <p:cNvSpPr/>
          <p:nvPr userDrawn="1"/>
        </p:nvSpPr>
        <p:spPr>
          <a:xfrm>
            <a:off x="982663" y="6742485"/>
            <a:ext cx="1648800" cy="115200"/>
          </a:xfrm>
          <a:prstGeom prst="rect">
            <a:avLst/>
          </a:prstGeom>
          <a:solidFill>
            <a:srgbClr val="AD216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Rechteck 19">
            <a:extLst>
              <a:ext uri="{FF2B5EF4-FFF2-40B4-BE49-F238E27FC236}">
                <a16:creationId xmlns:a16="http://schemas.microsoft.com/office/drawing/2014/main" id="{212A61D1-7B8C-992D-5A6E-92CB4F716F52}"/>
              </a:ext>
            </a:extLst>
          </p:cNvPr>
          <p:cNvSpPr/>
          <p:nvPr userDrawn="1"/>
        </p:nvSpPr>
        <p:spPr>
          <a:xfrm>
            <a:off x="4450800" y="6778800"/>
            <a:ext cx="1645200" cy="79200"/>
          </a:xfrm>
          <a:prstGeom prst="rect">
            <a:avLst/>
          </a:prstGeom>
          <a:pattFill prst="ltUpDiag">
            <a:fgClr>
              <a:schemeClr val="bg1"/>
            </a:fgClr>
            <a:bgClr>
              <a:srgbClr val="AD216A"/>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Rechteck 20">
            <a:extLst>
              <a:ext uri="{FF2B5EF4-FFF2-40B4-BE49-F238E27FC236}">
                <a16:creationId xmlns:a16="http://schemas.microsoft.com/office/drawing/2014/main" id="{4BB10C3F-47CD-7BD6-C0A7-819BBEAC2779}"/>
              </a:ext>
            </a:extLst>
          </p:cNvPr>
          <p:cNvSpPr/>
          <p:nvPr userDrawn="1"/>
        </p:nvSpPr>
        <p:spPr>
          <a:xfrm>
            <a:off x="6166352" y="6783308"/>
            <a:ext cx="1645200" cy="79200"/>
          </a:xfrm>
          <a:prstGeom prst="rect">
            <a:avLst/>
          </a:prstGeom>
          <a:pattFill prst="ltUpDiag">
            <a:fgClr>
              <a:schemeClr val="bg1"/>
            </a:fgClr>
            <a:bgClr>
              <a:srgbClr val="AD216A"/>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2" name="Rechteck 21">
            <a:extLst>
              <a:ext uri="{FF2B5EF4-FFF2-40B4-BE49-F238E27FC236}">
                <a16:creationId xmlns:a16="http://schemas.microsoft.com/office/drawing/2014/main" id="{A4017083-E638-CD57-B812-643F793E38B9}"/>
              </a:ext>
            </a:extLst>
          </p:cNvPr>
          <p:cNvSpPr/>
          <p:nvPr userDrawn="1"/>
        </p:nvSpPr>
        <p:spPr>
          <a:xfrm>
            <a:off x="7869966" y="6780584"/>
            <a:ext cx="1645200" cy="79200"/>
          </a:xfrm>
          <a:prstGeom prst="rect">
            <a:avLst/>
          </a:prstGeom>
          <a:pattFill prst="ltUpDiag">
            <a:fgClr>
              <a:schemeClr val="bg1"/>
            </a:fgClr>
            <a:bgClr>
              <a:srgbClr val="AD216A"/>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3" name="Rechteck 22">
            <a:extLst>
              <a:ext uri="{FF2B5EF4-FFF2-40B4-BE49-F238E27FC236}">
                <a16:creationId xmlns:a16="http://schemas.microsoft.com/office/drawing/2014/main" id="{66496909-B8C9-3E9C-3459-815190B2FE28}"/>
              </a:ext>
            </a:extLst>
          </p:cNvPr>
          <p:cNvSpPr/>
          <p:nvPr userDrawn="1"/>
        </p:nvSpPr>
        <p:spPr>
          <a:xfrm>
            <a:off x="9589909" y="6773778"/>
            <a:ext cx="1645200" cy="79200"/>
          </a:xfrm>
          <a:prstGeom prst="rect">
            <a:avLst/>
          </a:prstGeom>
          <a:pattFill prst="ltUpDiag">
            <a:fgClr>
              <a:schemeClr val="bg1"/>
            </a:fgClr>
            <a:bgClr>
              <a:srgbClr val="AD216A"/>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Tree>
    <p:extLst>
      <p:ext uri="{BB962C8B-B14F-4D97-AF65-F5344CB8AC3E}">
        <p14:creationId xmlns:p14="http://schemas.microsoft.com/office/powerpoint/2010/main" val="3727623960"/>
      </p:ext>
    </p:extLst>
  </p:cSld>
  <p:clrMapOvr>
    <a:masterClrMapping/>
  </p:clrMapOvr>
  <p:extLst>
    <p:ext uri="{DCECCB84-F9BA-43D5-87BE-67443E8EF086}">
      <p15:sldGuideLst xmlns:p15="http://schemas.microsoft.com/office/powerpoint/2012/main">
        <p15:guide id="1" pos="619"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Kapitel 2 von 6">
    <p:spTree>
      <p:nvGrpSpPr>
        <p:cNvPr id="1" name=""/>
        <p:cNvGrpSpPr/>
        <p:nvPr/>
      </p:nvGrpSpPr>
      <p:grpSpPr>
        <a:xfrm>
          <a:off x="0" y="0"/>
          <a:ext cx="0" cy="0"/>
          <a:chOff x="0" y="0"/>
          <a:chExt cx="0" cy="0"/>
        </a:xfrm>
      </p:grpSpPr>
      <p:sp>
        <p:nvSpPr>
          <p:cNvPr id="7" name="Fußzeilenplatzhalter 6">
            <a:extLst>
              <a:ext uri="{FF2B5EF4-FFF2-40B4-BE49-F238E27FC236}">
                <a16:creationId xmlns:a16="http://schemas.microsoft.com/office/drawing/2014/main" id="{794CDD35-36EE-F416-EDCE-DAAB0F50E749}"/>
              </a:ext>
            </a:extLst>
          </p:cNvPr>
          <p:cNvSpPr txBox="1">
            <a:spLocks/>
          </p:cNvSpPr>
          <p:nvPr userDrawn="1"/>
        </p:nvSpPr>
        <p:spPr>
          <a:xfrm rot="-5400000">
            <a:off x="9637096" y="3999789"/>
            <a:ext cx="4091799" cy="282423"/>
          </a:xfrm>
          <a:prstGeom prst="rect">
            <a:avLst/>
          </a:prstGeom>
        </p:spPr>
        <p:txBody>
          <a:bodyPr vert="horz" lIns="91440" tIns="45720" rIns="91440" bIns="45720" rtlCol="0" anchor="ctr"/>
          <a:lstStyle>
            <a:defPPr>
              <a:defRPr lang="de-DE"/>
            </a:defPPr>
            <a:lvl1pPr marL="0" algn="ctr" defTabSz="914400" rtl="0" eaLnBrk="1" latinLnBrk="0" hangingPunct="1">
              <a:defRPr sz="1200" kern="1200">
                <a:solidFill>
                  <a:schemeClr val="bg2">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de-DE" spc="-1"/>
              <a:t>© Evangelisch-Lutherische Kirche in Bayern</a:t>
            </a:r>
            <a:endParaRPr lang="de-DE" spc="-1" dirty="0"/>
          </a:p>
        </p:txBody>
      </p:sp>
      <p:sp>
        <p:nvSpPr>
          <p:cNvPr id="2" name="Rechteck 1">
            <a:extLst>
              <a:ext uri="{FF2B5EF4-FFF2-40B4-BE49-F238E27FC236}">
                <a16:creationId xmlns:a16="http://schemas.microsoft.com/office/drawing/2014/main" id="{8BC74CB8-1987-FF70-C5FB-5155EE1D661B}"/>
              </a:ext>
            </a:extLst>
          </p:cNvPr>
          <p:cNvSpPr/>
          <p:nvPr userDrawn="1"/>
        </p:nvSpPr>
        <p:spPr>
          <a:xfrm>
            <a:off x="986745" y="6778800"/>
            <a:ext cx="1645200" cy="79200"/>
          </a:xfrm>
          <a:prstGeom prst="rect">
            <a:avLst/>
          </a:prstGeom>
          <a:pattFill prst="ltUpDiag">
            <a:fgClr>
              <a:schemeClr val="bg1"/>
            </a:fgClr>
            <a:bgClr>
              <a:srgbClr val="AD216A"/>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Rechteck 2">
            <a:extLst>
              <a:ext uri="{FF2B5EF4-FFF2-40B4-BE49-F238E27FC236}">
                <a16:creationId xmlns:a16="http://schemas.microsoft.com/office/drawing/2014/main" id="{B412CFF0-BA32-007B-8C54-6268E2F8396C}"/>
              </a:ext>
            </a:extLst>
          </p:cNvPr>
          <p:cNvSpPr/>
          <p:nvPr userDrawn="1"/>
        </p:nvSpPr>
        <p:spPr>
          <a:xfrm>
            <a:off x="2717574" y="6746565"/>
            <a:ext cx="1648800" cy="115200"/>
          </a:xfrm>
          <a:prstGeom prst="rect">
            <a:avLst/>
          </a:prstGeom>
          <a:solidFill>
            <a:srgbClr val="AD216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Rechteck 3">
            <a:extLst>
              <a:ext uri="{FF2B5EF4-FFF2-40B4-BE49-F238E27FC236}">
                <a16:creationId xmlns:a16="http://schemas.microsoft.com/office/drawing/2014/main" id="{3C26D3A4-4219-BC90-E193-202FE9121EA4}"/>
              </a:ext>
            </a:extLst>
          </p:cNvPr>
          <p:cNvSpPr/>
          <p:nvPr userDrawn="1"/>
        </p:nvSpPr>
        <p:spPr>
          <a:xfrm>
            <a:off x="4450800" y="6778800"/>
            <a:ext cx="1645200" cy="79200"/>
          </a:xfrm>
          <a:prstGeom prst="rect">
            <a:avLst/>
          </a:prstGeom>
          <a:pattFill prst="ltUpDiag">
            <a:fgClr>
              <a:schemeClr val="bg1"/>
            </a:fgClr>
            <a:bgClr>
              <a:srgbClr val="AD216A"/>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Rechteck 18">
            <a:extLst>
              <a:ext uri="{FF2B5EF4-FFF2-40B4-BE49-F238E27FC236}">
                <a16:creationId xmlns:a16="http://schemas.microsoft.com/office/drawing/2014/main" id="{4308EE7C-744A-A101-FAD9-34D86C392B76}"/>
              </a:ext>
            </a:extLst>
          </p:cNvPr>
          <p:cNvSpPr/>
          <p:nvPr userDrawn="1"/>
        </p:nvSpPr>
        <p:spPr>
          <a:xfrm>
            <a:off x="6166352" y="6783308"/>
            <a:ext cx="1645200" cy="79200"/>
          </a:xfrm>
          <a:prstGeom prst="rect">
            <a:avLst/>
          </a:prstGeom>
          <a:pattFill prst="ltUpDiag">
            <a:fgClr>
              <a:schemeClr val="bg1"/>
            </a:fgClr>
            <a:bgClr>
              <a:srgbClr val="AD216A"/>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0" name="Rechteck 19">
            <a:extLst>
              <a:ext uri="{FF2B5EF4-FFF2-40B4-BE49-F238E27FC236}">
                <a16:creationId xmlns:a16="http://schemas.microsoft.com/office/drawing/2014/main" id="{95B69159-D6AC-AFAC-ADA5-2CB2F9167489}"/>
              </a:ext>
            </a:extLst>
          </p:cNvPr>
          <p:cNvSpPr/>
          <p:nvPr userDrawn="1"/>
        </p:nvSpPr>
        <p:spPr>
          <a:xfrm>
            <a:off x="7869966" y="6780584"/>
            <a:ext cx="1645200" cy="79200"/>
          </a:xfrm>
          <a:prstGeom prst="rect">
            <a:avLst/>
          </a:prstGeom>
          <a:pattFill prst="ltUpDiag">
            <a:fgClr>
              <a:schemeClr val="bg1"/>
            </a:fgClr>
            <a:bgClr>
              <a:srgbClr val="AD216A"/>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1" name="Rechteck 20">
            <a:extLst>
              <a:ext uri="{FF2B5EF4-FFF2-40B4-BE49-F238E27FC236}">
                <a16:creationId xmlns:a16="http://schemas.microsoft.com/office/drawing/2014/main" id="{9E1D6D92-A9DB-3608-BA92-8928A6CBE826}"/>
              </a:ext>
            </a:extLst>
          </p:cNvPr>
          <p:cNvSpPr/>
          <p:nvPr userDrawn="1"/>
        </p:nvSpPr>
        <p:spPr>
          <a:xfrm>
            <a:off x="9589909" y="6773778"/>
            <a:ext cx="1645200" cy="79200"/>
          </a:xfrm>
          <a:prstGeom prst="rect">
            <a:avLst/>
          </a:prstGeom>
          <a:pattFill prst="ltUpDiag">
            <a:fgClr>
              <a:schemeClr val="bg1"/>
            </a:fgClr>
            <a:bgClr>
              <a:srgbClr val="AD216A"/>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Tree>
    <p:extLst>
      <p:ext uri="{BB962C8B-B14F-4D97-AF65-F5344CB8AC3E}">
        <p14:creationId xmlns:p14="http://schemas.microsoft.com/office/powerpoint/2010/main" val="1737418813"/>
      </p:ext>
    </p:extLst>
  </p:cSld>
  <p:clrMapOvr>
    <a:masterClrMapping/>
  </p:clrMapOvr>
  <p:extLst>
    <p:ext uri="{DCECCB84-F9BA-43D5-87BE-67443E8EF086}">
      <p15:sldGuideLst xmlns:p15="http://schemas.microsoft.com/office/powerpoint/2012/main">
        <p15:guide id="1" pos="619" userDrawn="1">
          <p15:clr>
            <a:srgbClr val="FBAE40"/>
          </p15:clr>
        </p15:guide>
        <p15:guide id="2" orient="horz" pos="754"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Kapitel 3 von 6">
    <p:spTree>
      <p:nvGrpSpPr>
        <p:cNvPr id="1" name=""/>
        <p:cNvGrpSpPr/>
        <p:nvPr/>
      </p:nvGrpSpPr>
      <p:grpSpPr>
        <a:xfrm>
          <a:off x="0" y="0"/>
          <a:ext cx="0" cy="0"/>
          <a:chOff x="0" y="0"/>
          <a:chExt cx="0" cy="0"/>
        </a:xfrm>
      </p:grpSpPr>
      <p:sp>
        <p:nvSpPr>
          <p:cNvPr id="7" name="Fußzeilenplatzhalter 6">
            <a:extLst>
              <a:ext uri="{FF2B5EF4-FFF2-40B4-BE49-F238E27FC236}">
                <a16:creationId xmlns:a16="http://schemas.microsoft.com/office/drawing/2014/main" id="{794CDD35-36EE-F416-EDCE-DAAB0F50E749}"/>
              </a:ext>
            </a:extLst>
          </p:cNvPr>
          <p:cNvSpPr txBox="1">
            <a:spLocks/>
          </p:cNvSpPr>
          <p:nvPr userDrawn="1"/>
        </p:nvSpPr>
        <p:spPr>
          <a:xfrm rot="-5400000">
            <a:off x="9637096" y="3999789"/>
            <a:ext cx="4091799" cy="282423"/>
          </a:xfrm>
          <a:prstGeom prst="rect">
            <a:avLst/>
          </a:prstGeom>
        </p:spPr>
        <p:txBody>
          <a:bodyPr vert="horz" lIns="91440" tIns="45720" rIns="91440" bIns="45720" rtlCol="0" anchor="ctr"/>
          <a:lstStyle>
            <a:defPPr>
              <a:defRPr lang="de-DE"/>
            </a:defPPr>
            <a:lvl1pPr marL="0" algn="ctr" defTabSz="914400" rtl="0" eaLnBrk="1" latinLnBrk="0" hangingPunct="1">
              <a:defRPr sz="1200" kern="1200">
                <a:solidFill>
                  <a:schemeClr val="bg2">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de-DE" spc="-1"/>
              <a:t>© Evangelisch-Lutherische Kirche in Bayern</a:t>
            </a:r>
            <a:endParaRPr lang="de-DE" spc="-1" dirty="0"/>
          </a:p>
        </p:txBody>
      </p:sp>
      <p:sp>
        <p:nvSpPr>
          <p:cNvPr id="2" name="Rechteck 1">
            <a:extLst>
              <a:ext uri="{FF2B5EF4-FFF2-40B4-BE49-F238E27FC236}">
                <a16:creationId xmlns:a16="http://schemas.microsoft.com/office/drawing/2014/main" id="{8BC74CB8-1987-FF70-C5FB-5155EE1D661B}"/>
              </a:ext>
            </a:extLst>
          </p:cNvPr>
          <p:cNvSpPr/>
          <p:nvPr userDrawn="1"/>
        </p:nvSpPr>
        <p:spPr>
          <a:xfrm>
            <a:off x="986745" y="6778800"/>
            <a:ext cx="1645200" cy="79200"/>
          </a:xfrm>
          <a:prstGeom prst="rect">
            <a:avLst/>
          </a:prstGeom>
          <a:pattFill prst="ltUpDiag">
            <a:fgClr>
              <a:schemeClr val="bg1"/>
            </a:fgClr>
            <a:bgClr>
              <a:srgbClr val="AD216A"/>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Rechteck 3">
            <a:extLst>
              <a:ext uri="{FF2B5EF4-FFF2-40B4-BE49-F238E27FC236}">
                <a16:creationId xmlns:a16="http://schemas.microsoft.com/office/drawing/2014/main" id="{3C26D3A4-4219-BC90-E193-202FE9121EA4}"/>
              </a:ext>
            </a:extLst>
          </p:cNvPr>
          <p:cNvSpPr/>
          <p:nvPr userDrawn="1"/>
        </p:nvSpPr>
        <p:spPr>
          <a:xfrm>
            <a:off x="2719971" y="6778800"/>
            <a:ext cx="1645200" cy="79200"/>
          </a:xfrm>
          <a:prstGeom prst="rect">
            <a:avLst/>
          </a:prstGeom>
          <a:pattFill prst="ltUpDiag">
            <a:fgClr>
              <a:schemeClr val="bg1"/>
            </a:fgClr>
            <a:bgClr>
              <a:srgbClr val="AD216A"/>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Rechteck 18">
            <a:extLst>
              <a:ext uri="{FF2B5EF4-FFF2-40B4-BE49-F238E27FC236}">
                <a16:creationId xmlns:a16="http://schemas.microsoft.com/office/drawing/2014/main" id="{4308EE7C-744A-A101-FAD9-34D86C392B76}"/>
              </a:ext>
            </a:extLst>
          </p:cNvPr>
          <p:cNvSpPr/>
          <p:nvPr userDrawn="1"/>
        </p:nvSpPr>
        <p:spPr>
          <a:xfrm>
            <a:off x="6166352" y="6783308"/>
            <a:ext cx="1645200" cy="79200"/>
          </a:xfrm>
          <a:prstGeom prst="rect">
            <a:avLst/>
          </a:prstGeom>
          <a:pattFill prst="ltUpDiag">
            <a:fgClr>
              <a:schemeClr val="bg1"/>
            </a:fgClr>
            <a:bgClr>
              <a:srgbClr val="AD216A"/>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0" name="Rechteck 19">
            <a:extLst>
              <a:ext uri="{FF2B5EF4-FFF2-40B4-BE49-F238E27FC236}">
                <a16:creationId xmlns:a16="http://schemas.microsoft.com/office/drawing/2014/main" id="{95B69159-D6AC-AFAC-ADA5-2CB2F9167489}"/>
              </a:ext>
            </a:extLst>
          </p:cNvPr>
          <p:cNvSpPr/>
          <p:nvPr userDrawn="1"/>
        </p:nvSpPr>
        <p:spPr>
          <a:xfrm>
            <a:off x="7869966" y="6780584"/>
            <a:ext cx="1645200" cy="79200"/>
          </a:xfrm>
          <a:prstGeom prst="rect">
            <a:avLst/>
          </a:prstGeom>
          <a:pattFill prst="ltUpDiag">
            <a:fgClr>
              <a:schemeClr val="bg1"/>
            </a:fgClr>
            <a:bgClr>
              <a:srgbClr val="AD216A"/>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1" name="Rechteck 20">
            <a:extLst>
              <a:ext uri="{FF2B5EF4-FFF2-40B4-BE49-F238E27FC236}">
                <a16:creationId xmlns:a16="http://schemas.microsoft.com/office/drawing/2014/main" id="{9E1D6D92-A9DB-3608-BA92-8928A6CBE826}"/>
              </a:ext>
            </a:extLst>
          </p:cNvPr>
          <p:cNvSpPr/>
          <p:nvPr userDrawn="1"/>
        </p:nvSpPr>
        <p:spPr>
          <a:xfrm>
            <a:off x="9589909" y="6773778"/>
            <a:ext cx="1645200" cy="79200"/>
          </a:xfrm>
          <a:prstGeom prst="rect">
            <a:avLst/>
          </a:prstGeom>
          <a:pattFill prst="ltUpDiag">
            <a:fgClr>
              <a:schemeClr val="bg1"/>
            </a:fgClr>
            <a:bgClr>
              <a:srgbClr val="AD216A"/>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5" name="Rechteck 4">
            <a:extLst>
              <a:ext uri="{FF2B5EF4-FFF2-40B4-BE49-F238E27FC236}">
                <a16:creationId xmlns:a16="http://schemas.microsoft.com/office/drawing/2014/main" id="{88537D8F-BEAF-BB91-3691-883F6D6AE09E}"/>
              </a:ext>
            </a:extLst>
          </p:cNvPr>
          <p:cNvSpPr/>
          <p:nvPr userDrawn="1"/>
        </p:nvSpPr>
        <p:spPr>
          <a:xfrm>
            <a:off x="4447200" y="6747923"/>
            <a:ext cx="1648800" cy="115200"/>
          </a:xfrm>
          <a:prstGeom prst="rect">
            <a:avLst/>
          </a:prstGeom>
          <a:solidFill>
            <a:srgbClr val="AD216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211359973"/>
      </p:ext>
    </p:extLst>
  </p:cSld>
  <p:clrMapOvr>
    <a:masterClrMapping/>
  </p:clrMapOvr>
  <p:extLst>
    <p:ext uri="{DCECCB84-F9BA-43D5-87BE-67443E8EF086}">
      <p15:sldGuideLst xmlns:p15="http://schemas.microsoft.com/office/powerpoint/2012/main">
        <p15:guide id="1" pos="619">
          <p15:clr>
            <a:srgbClr val="FBAE40"/>
          </p15:clr>
        </p15:guide>
        <p15:guide id="2" orient="horz" pos="754">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Kapitel 4 von 6">
    <p:spTree>
      <p:nvGrpSpPr>
        <p:cNvPr id="1" name=""/>
        <p:cNvGrpSpPr/>
        <p:nvPr/>
      </p:nvGrpSpPr>
      <p:grpSpPr>
        <a:xfrm>
          <a:off x="0" y="0"/>
          <a:ext cx="0" cy="0"/>
          <a:chOff x="0" y="0"/>
          <a:chExt cx="0" cy="0"/>
        </a:xfrm>
      </p:grpSpPr>
      <p:sp>
        <p:nvSpPr>
          <p:cNvPr id="7" name="Fußzeilenplatzhalter 6">
            <a:extLst>
              <a:ext uri="{FF2B5EF4-FFF2-40B4-BE49-F238E27FC236}">
                <a16:creationId xmlns:a16="http://schemas.microsoft.com/office/drawing/2014/main" id="{794CDD35-36EE-F416-EDCE-DAAB0F50E749}"/>
              </a:ext>
            </a:extLst>
          </p:cNvPr>
          <p:cNvSpPr txBox="1">
            <a:spLocks/>
          </p:cNvSpPr>
          <p:nvPr userDrawn="1"/>
        </p:nvSpPr>
        <p:spPr>
          <a:xfrm rot="-5400000">
            <a:off x="9637096" y="3999789"/>
            <a:ext cx="4091799" cy="282423"/>
          </a:xfrm>
          <a:prstGeom prst="rect">
            <a:avLst/>
          </a:prstGeom>
        </p:spPr>
        <p:txBody>
          <a:bodyPr vert="horz" lIns="91440" tIns="45720" rIns="91440" bIns="45720" rtlCol="0" anchor="ctr"/>
          <a:lstStyle>
            <a:defPPr>
              <a:defRPr lang="de-DE"/>
            </a:defPPr>
            <a:lvl1pPr marL="0" algn="ctr" defTabSz="914400" rtl="0" eaLnBrk="1" latinLnBrk="0" hangingPunct="1">
              <a:defRPr sz="1200" kern="1200">
                <a:solidFill>
                  <a:schemeClr val="bg2">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de-DE" spc="-1"/>
              <a:t>© Evangelisch-Lutherische Kirche in Bayern</a:t>
            </a:r>
            <a:endParaRPr lang="de-DE" spc="-1" dirty="0"/>
          </a:p>
        </p:txBody>
      </p:sp>
      <p:sp>
        <p:nvSpPr>
          <p:cNvPr id="2" name="Rechteck 1">
            <a:extLst>
              <a:ext uri="{FF2B5EF4-FFF2-40B4-BE49-F238E27FC236}">
                <a16:creationId xmlns:a16="http://schemas.microsoft.com/office/drawing/2014/main" id="{8BC74CB8-1987-FF70-C5FB-5155EE1D661B}"/>
              </a:ext>
            </a:extLst>
          </p:cNvPr>
          <p:cNvSpPr/>
          <p:nvPr userDrawn="1"/>
        </p:nvSpPr>
        <p:spPr>
          <a:xfrm>
            <a:off x="986745" y="6778800"/>
            <a:ext cx="1645200" cy="79200"/>
          </a:xfrm>
          <a:prstGeom prst="rect">
            <a:avLst/>
          </a:prstGeom>
          <a:pattFill prst="ltUpDiag">
            <a:fgClr>
              <a:schemeClr val="bg1"/>
            </a:fgClr>
            <a:bgClr>
              <a:srgbClr val="AD216A"/>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Rechteck 3">
            <a:extLst>
              <a:ext uri="{FF2B5EF4-FFF2-40B4-BE49-F238E27FC236}">
                <a16:creationId xmlns:a16="http://schemas.microsoft.com/office/drawing/2014/main" id="{3C26D3A4-4219-BC90-E193-202FE9121EA4}"/>
              </a:ext>
            </a:extLst>
          </p:cNvPr>
          <p:cNvSpPr/>
          <p:nvPr userDrawn="1"/>
        </p:nvSpPr>
        <p:spPr>
          <a:xfrm>
            <a:off x="2719971" y="6778800"/>
            <a:ext cx="1645200" cy="79200"/>
          </a:xfrm>
          <a:prstGeom prst="rect">
            <a:avLst/>
          </a:prstGeom>
          <a:pattFill prst="ltUpDiag">
            <a:fgClr>
              <a:schemeClr val="bg1"/>
            </a:fgClr>
            <a:bgClr>
              <a:srgbClr val="AD216A"/>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Rechteck 19">
            <a:extLst>
              <a:ext uri="{FF2B5EF4-FFF2-40B4-BE49-F238E27FC236}">
                <a16:creationId xmlns:a16="http://schemas.microsoft.com/office/drawing/2014/main" id="{95B69159-D6AC-AFAC-ADA5-2CB2F9167489}"/>
              </a:ext>
            </a:extLst>
          </p:cNvPr>
          <p:cNvSpPr/>
          <p:nvPr userDrawn="1"/>
        </p:nvSpPr>
        <p:spPr>
          <a:xfrm>
            <a:off x="7869966" y="6780584"/>
            <a:ext cx="1645200" cy="79200"/>
          </a:xfrm>
          <a:prstGeom prst="rect">
            <a:avLst/>
          </a:prstGeom>
          <a:pattFill prst="ltUpDiag">
            <a:fgClr>
              <a:schemeClr val="bg1"/>
            </a:fgClr>
            <a:bgClr>
              <a:srgbClr val="AD216A"/>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1" name="Rechteck 20">
            <a:extLst>
              <a:ext uri="{FF2B5EF4-FFF2-40B4-BE49-F238E27FC236}">
                <a16:creationId xmlns:a16="http://schemas.microsoft.com/office/drawing/2014/main" id="{9E1D6D92-A9DB-3608-BA92-8928A6CBE826}"/>
              </a:ext>
            </a:extLst>
          </p:cNvPr>
          <p:cNvSpPr/>
          <p:nvPr userDrawn="1"/>
        </p:nvSpPr>
        <p:spPr>
          <a:xfrm>
            <a:off x="9589909" y="6773778"/>
            <a:ext cx="1645200" cy="79200"/>
          </a:xfrm>
          <a:prstGeom prst="rect">
            <a:avLst/>
          </a:prstGeom>
          <a:pattFill prst="ltUpDiag">
            <a:fgClr>
              <a:schemeClr val="bg1"/>
            </a:fgClr>
            <a:bgClr>
              <a:srgbClr val="AD216A"/>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3" name="Rechteck 2">
            <a:extLst>
              <a:ext uri="{FF2B5EF4-FFF2-40B4-BE49-F238E27FC236}">
                <a16:creationId xmlns:a16="http://schemas.microsoft.com/office/drawing/2014/main" id="{1D2F6764-13FF-11BF-82DC-E265954E6D4A}"/>
              </a:ext>
            </a:extLst>
          </p:cNvPr>
          <p:cNvSpPr/>
          <p:nvPr userDrawn="1"/>
        </p:nvSpPr>
        <p:spPr>
          <a:xfrm>
            <a:off x="6158979" y="6737034"/>
            <a:ext cx="1648800" cy="115200"/>
          </a:xfrm>
          <a:prstGeom prst="rect">
            <a:avLst/>
          </a:prstGeom>
          <a:solidFill>
            <a:srgbClr val="AD216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Rechteck 5">
            <a:extLst>
              <a:ext uri="{FF2B5EF4-FFF2-40B4-BE49-F238E27FC236}">
                <a16:creationId xmlns:a16="http://schemas.microsoft.com/office/drawing/2014/main" id="{F3C17F8E-924D-229F-7AA3-65D50D5AFA9E}"/>
              </a:ext>
            </a:extLst>
          </p:cNvPr>
          <p:cNvSpPr/>
          <p:nvPr userDrawn="1"/>
        </p:nvSpPr>
        <p:spPr>
          <a:xfrm>
            <a:off x="4450800" y="6778800"/>
            <a:ext cx="1645200" cy="79200"/>
          </a:xfrm>
          <a:prstGeom prst="rect">
            <a:avLst/>
          </a:prstGeom>
          <a:pattFill prst="ltUpDiag">
            <a:fgClr>
              <a:schemeClr val="bg1"/>
            </a:fgClr>
            <a:bgClr>
              <a:srgbClr val="AD216A"/>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762681614"/>
      </p:ext>
    </p:extLst>
  </p:cSld>
  <p:clrMapOvr>
    <a:masterClrMapping/>
  </p:clrMapOvr>
  <p:extLst>
    <p:ext uri="{DCECCB84-F9BA-43D5-87BE-67443E8EF086}">
      <p15:sldGuideLst xmlns:p15="http://schemas.microsoft.com/office/powerpoint/2012/main">
        <p15:guide id="1" pos="619">
          <p15:clr>
            <a:srgbClr val="FBAE40"/>
          </p15:clr>
        </p15:guide>
        <p15:guide id="2" orient="horz" pos="754">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Kapitel 5 von 6">
    <p:spTree>
      <p:nvGrpSpPr>
        <p:cNvPr id="1" name=""/>
        <p:cNvGrpSpPr/>
        <p:nvPr/>
      </p:nvGrpSpPr>
      <p:grpSpPr>
        <a:xfrm>
          <a:off x="0" y="0"/>
          <a:ext cx="0" cy="0"/>
          <a:chOff x="0" y="0"/>
          <a:chExt cx="0" cy="0"/>
        </a:xfrm>
      </p:grpSpPr>
      <p:sp>
        <p:nvSpPr>
          <p:cNvPr id="7" name="Fußzeilenplatzhalter 6">
            <a:extLst>
              <a:ext uri="{FF2B5EF4-FFF2-40B4-BE49-F238E27FC236}">
                <a16:creationId xmlns:a16="http://schemas.microsoft.com/office/drawing/2014/main" id="{794CDD35-36EE-F416-EDCE-DAAB0F50E749}"/>
              </a:ext>
            </a:extLst>
          </p:cNvPr>
          <p:cNvSpPr txBox="1">
            <a:spLocks/>
          </p:cNvSpPr>
          <p:nvPr userDrawn="1"/>
        </p:nvSpPr>
        <p:spPr>
          <a:xfrm rot="-5400000">
            <a:off x="9637096" y="3999789"/>
            <a:ext cx="4091799" cy="282423"/>
          </a:xfrm>
          <a:prstGeom prst="rect">
            <a:avLst/>
          </a:prstGeom>
        </p:spPr>
        <p:txBody>
          <a:bodyPr vert="horz" lIns="91440" tIns="45720" rIns="91440" bIns="45720" rtlCol="0" anchor="ctr"/>
          <a:lstStyle>
            <a:defPPr>
              <a:defRPr lang="de-DE"/>
            </a:defPPr>
            <a:lvl1pPr marL="0" algn="ctr" defTabSz="914400" rtl="0" eaLnBrk="1" latinLnBrk="0" hangingPunct="1">
              <a:defRPr sz="1200" kern="1200">
                <a:solidFill>
                  <a:schemeClr val="bg2">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de-DE" spc="-1"/>
              <a:t>© Evangelisch-Lutherische Kirche in Bayern</a:t>
            </a:r>
            <a:endParaRPr lang="de-DE" spc="-1" dirty="0"/>
          </a:p>
        </p:txBody>
      </p:sp>
      <p:sp>
        <p:nvSpPr>
          <p:cNvPr id="2" name="Rechteck 1">
            <a:extLst>
              <a:ext uri="{FF2B5EF4-FFF2-40B4-BE49-F238E27FC236}">
                <a16:creationId xmlns:a16="http://schemas.microsoft.com/office/drawing/2014/main" id="{8BC74CB8-1987-FF70-C5FB-5155EE1D661B}"/>
              </a:ext>
            </a:extLst>
          </p:cNvPr>
          <p:cNvSpPr/>
          <p:nvPr userDrawn="1"/>
        </p:nvSpPr>
        <p:spPr>
          <a:xfrm>
            <a:off x="986745" y="6778800"/>
            <a:ext cx="1645200" cy="79200"/>
          </a:xfrm>
          <a:prstGeom prst="rect">
            <a:avLst/>
          </a:prstGeom>
          <a:pattFill prst="ltUpDiag">
            <a:fgClr>
              <a:schemeClr val="bg1"/>
            </a:fgClr>
            <a:bgClr>
              <a:srgbClr val="AD216A"/>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Rechteck 3">
            <a:extLst>
              <a:ext uri="{FF2B5EF4-FFF2-40B4-BE49-F238E27FC236}">
                <a16:creationId xmlns:a16="http://schemas.microsoft.com/office/drawing/2014/main" id="{3C26D3A4-4219-BC90-E193-202FE9121EA4}"/>
              </a:ext>
            </a:extLst>
          </p:cNvPr>
          <p:cNvSpPr/>
          <p:nvPr userDrawn="1"/>
        </p:nvSpPr>
        <p:spPr>
          <a:xfrm>
            <a:off x="2719971" y="6778800"/>
            <a:ext cx="1645200" cy="79200"/>
          </a:xfrm>
          <a:prstGeom prst="rect">
            <a:avLst/>
          </a:prstGeom>
          <a:pattFill prst="ltUpDiag">
            <a:fgClr>
              <a:schemeClr val="bg1"/>
            </a:fgClr>
            <a:bgClr>
              <a:srgbClr val="AD216A"/>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Rechteck 19">
            <a:extLst>
              <a:ext uri="{FF2B5EF4-FFF2-40B4-BE49-F238E27FC236}">
                <a16:creationId xmlns:a16="http://schemas.microsoft.com/office/drawing/2014/main" id="{95B69159-D6AC-AFAC-ADA5-2CB2F9167489}"/>
              </a:ext>
            </a:extLst>
          </p:cNvPr>
          <p:cNvSpPr/>
          <p:nvPr userDrawn="1"/>
        </p:nvSpPr>
        <p:spPr>
          <a:xfrm>
            <a:off x="6155466" y="6778800"/>
            <a:ext cx="1645200" cy="79200"/>
          </a:xfrm>
          <a:prstGeom prst="rect">
            <a:avLst/>
          </a:prstGeom>
          <a:pattFill prst="ltUpDiag">
            <a:fgClr>
              <a:schemeClr val="bg1"/>
            </a:fgClr>
            <a:bgClr>
              <a:srgbClr val="AD216A"/>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1" name="Rechteck 20">
            <a:extLst>
              <a:ext uri="{FF2B5EF4-FFF2-40B4-BE49-F238E27FC236}">
                <a16:creationId xmlns:a16="http://schemas.microsoft.com/office/drawing/2014/main" id="{9E1D6D92-A9DB-3608-BA92-8928A6CBE826}"/>
              </a:ext>
            </a:extLst>
          </p:cNvPr>
          <p:cNvSpPr/>
          <p:nvPr userDrawn="1"/>
        </p:nvSpPr>
        <p:spPr>
          <a:xfrm>
            <a:off x="9589909" y="6773778"/>
            <a:ext cx="1645200" cy="79200"/>
          </a:xfrm>
          <a:prstGeom prst="rect">
            <a:avLst/>
          </a:prstGeom>
          <a:pattFill prst="ltUpDiag">
            <a:fgClr>
              <a:schemeClr val="bg1"/>
            </a:fgClr>
            <a:bgClr>
              <a:srgbClr val="AD216A"/>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Rechteck 5">
            <a:extLst>
              <a:ext uri="{FF2B5EF4-FFF2-40B4-BE49-F238E27FC236}">
                <a16:creationId xmlns:a16="http://schemas.microsoft.com/office/drawing/2014/main" id="{F3C17F8E-924D-229F-7AA3-65D50D5AFA9E}"/>
              </a:ext>
            </a:extLst>
          </p:cNvPr>
          <p:cNvSpPr/>
          <p:nvPr userDrawn="1"/>
        </p:nvSpPr>
        <p:spPr>
          <a:xfrm>
            <a:off x="4450800" y="6778800"/>
            <a:ext cx="1645200" cy="79200"/>
          </a:xfrm>
          <a:prstGeom prst="rect">
            <a:avLst/>
          </a:prstGeom>
          <a:pattFill prst="ltUpDiag">
            <a:fgClr>
              <a:schemeClr val="bg1"/>
            </a:fgClr>
            <a:bgClr>
              <a:srgbClr val="AD216A"/>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Rechteck 4">
            <a:extLst>
              <a:ext uri="{FF2B5EF4-FFF2-40B4-BE49-F238E27FC236}">
                <a16:creationId xmlns:a16="http://schemas.microsoft.com/office/drawing/2014/main" id="{C244F3F9-AB4E-1757-9A99-E6D87092780F}"/>
              </a:ext>
            </a:extLst>
          </p:cNvPr>
          <p:cNvSpPr/>
          <p:nvPr userDrawn="1"/>
        </p:nvSpPr>
        <p:spPr>
          <a:xfrm>
            <a:off x="7866675" y="6742474"/>
            <a:ext cx="1648800" cy="115200"/>
          </a:xfrm>
          <a:prstGeom prst="rect">
            <a:avLst/>
          </a:prstGeom>
          <a:solidFill>
            <a:srgbClr val="AD216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090467568"/>
      </p:ext>
    </p:extLst>
  </p:cSld>
  <p:clrMapOvr>
    <a:masterClrMapping/>
  </p:clrMapOvr>
  <p:extLst>
    <p:ext uri="{DCECCB84-F9BA-43D5-87BE-67443E8EF086}">
      <p15:sldGuideLst xmlns:p15="http://schemas.microsoft.com/office/powerpoint/2012/main">
        <p15:guide id="1" pos="619">
          <p15:clr>
            <a:srgbClr val="FBAE40"/>
          </p15:clr>
        </p15:guide>
        <p15:guide id="2" orient="horz" pos="754">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Kapitel 6 von 6">
    <p:spTree>
      <p:nvGrpSpPr>
        <p:cNvPr id="1" name=""/>
        <p:cNvGrpSpPr/>
        <p:nvPr/>
      </p:nvGrpSpPr>
      <p:grpSpPr>
        <a:xfrm>
          <a:off x="0" y="0"/>
          <a:ext cx="0" cy="0"/>
          <a:chOff x="0" y="0"/>
          <a:chExt cx="0" cy="0"/>
        </a:xfrm>
      </p:grpSpPr>
      <p:sp>
        <p:nvSpPr>
          <p:cNvPr id="7" name="Fußzeilenplatzhalter 6">
            <a:extLst>
              <a:ext uri="{FF2B5EF4-FFF2-40B4-BE49-F238E27FC236}">
                <a16:creationId xmlns:a16="http://schemas.microsoft.com/office/drawing/2014/main" id="{794CDD35-36EE-F416-EDCE-DAAB0F50E749}"/>
              </a:ext>
            </a:extLst>
          </p:cNvPr>
          <p:cNvSpPr txBox="1">
            <a:spLocks/>
          </p:cNvSpPr>
          <p:nvPr userDrawn="1"/>
        </p:nvSpPr>
        <p:spPr>
          <a:xfrm rot="-5400000">
            <a:off x="9637096" y="3999789"/>
            <a:ext cx="4091799" cy="282423"/>
          </a:xfrm>
          <a:prstGeom prst="rect">
            <a:avLst/>
          </a:prstGeom>
        </p:spPr>
        <p:txBody>
          <a:bodyPr vert="horz" lIns="91440" tIns="45720" rIns="91440" bIns="45720" rtlCol="0" anchor="ctr"/>
          <a:lstStyle>
            <a:defPPr>
              <a:defRPr lang="de-DE"/>
            </a:defPPr>
            <a:lvl1pPr marL="0" algn="ctr" defTabSz="914400" rtl="0" eaLnBrk="1" latinLnBrk="0" hangingPunct="1">
              <a:defRPr sz="1200" kern="1200">
                <a:solidFill>
                  <a:schemeClr val="bg2">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de-DE" spc="-1"/>
              <a:t>© Evangelisch-Lutherische Kirche in Bayern</a:t>
            </a:r>
            <a:endParaRPr lang="de-DE" spc="-1" dirty="0"/>
          </a:p>
        </p:txBody>
      </p:sp>
      <p:sp>
        <p:nvSpPr>
          <p:cNvPr id="2" name="Rechteck 1">
            <a:extLst>
              <a:ext uri="{FF2B5EF4-FFF2-40B4-BE49-F238E27FC236}">
                <a16:creationId xmlns:a16="http://schemas.microsoft.com/office/drawing/2014/main" id="{8BC74CB8-1987-FF70-C5FB-5155EE1D661B}"/>
              </a:ext>
            </a:extLst>
          </p:cNvPr>
          <p:cNvSpPr/>
          <p:nvPr userDrawn="1"/>
        </p:nvSpPr>
        <p:spPr>
          <a:xfrm>
            <a:off x="986745" y="6778800"/>
            <a:ext cx="1645200" cy="79200"/>
          </a:xfrm>
          <a:prstGeom prst="rect">
            <a:avLst/>
          </a:prstGeom>
          <a:pattFill prst="ltUpDiag">
            <a:fgClr>
              <a:schemeClr val="bg1"/>
            </a:fgClr>
            <a:bgClr>
              <a:srgbClr val="AD216A"/>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Rechteck 3">
            <a:extLst>
              <a:ext uri="{FF2B5EF4-FFF2-40B4-BE49-F238E27FC236}">
                <a16:creationId xmlns:a16="http://schemas.microsoft.com/office/drawing/2014/main" id="{3C26D3A4-4219-BC90-E193-202FE9121EA4}"/>
              </a:ext>
            </a:extLst>
          </p:cNvPr>
          <p:cNvSpPr/>
          <p:nvPr userDrawn="1"/>
        </p:nvSpPr>
        <p:spPr>
          <a:xfrm>
            <a:off x="2719971" y="6778800"/>
            <a:ext cx="1645200" cy="79200"/>
          </a:xfrm>
          <a:prstGeom prst="rect">
            <a:avLst/>
          </a:prstGeom>
          <a:pattFill prst="ltUpDiag">
            <a:fgClr>
              <a:schemeClr val="bg1"/>
            </a:fgClr>
            <a:bgClr>
              <a:srgbClr val="AD216A"/>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Rechteck 19">
            <a:extLst>
              <a:ext uri="{FF2B5EF4-FFF2-40B4-BE49-F238E27FC236}">
                <a16:creationId xmlns:a16="http://schemas.microsoft.com/office/drawing/2014/main" id="{95B69159-D6AC-AFAC-ADA5-2CB2F9167489}"/>
              </a:ext>
            </a:extLst>
          </p:cNvPr>
          <p:cNvSpPr/>
          <p:nvPr userDrawn="1"/>
        </p:nvSpPr>
        <p:spPr>
          <a:xfrm>
            <a:off x="6155466" y="6778800"/>
            <a:ext cx="1645200" cy="79200"/>
          </a:xfrm>
          <a:prstGeom prst="rect">
            <a:avLst/>
          </a:prstGeom>
          <a:pattFill prst="ltUpDiag">
            <a:fgClr>
              <a:schemeClr val="bg1"/>
            </a:fgClr>
            <a:bgClr>
              <a:srgbClr val="AD216A"/>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1" name="Rechteck 20">
            <a:extLst>
              <a:ext uri="{FF2B5EF4-FFF2-40B4-BE49-F238E27FC236}">
                <a16:creationId xmlns:a16="http://schemas.microsoft.com/office/drawing/2014/main" id="{9E1D6D92-A9DB-3608-BA92-8928A6CBE826}"/>
              </a:ext>
            </a:extLst>
          </p:cNvPr>
          <p:cNvSpPr/>
          <p:nvPr userDrawn="1"/>
        </p:nvSpPr>
        <p:spPr>
          <a:xfrm>
            <a:off x="7871327" y="6778800"/>
            <a:ext cx="1645200" cy="79200"/>
          </a:xfrm>
          <a:prstGeom prst="rect">
            <a:avLst/>
          </a:prstGeom>
          <a:pattFill prst="ltUpDiag">
            <a:fgClr>
              <a:schemeClr val="bg1"/>
            </a:fgClr>
            <a:bgClr>
              <a:srgbClr val="AD216A"/>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Rechteck 5">
            <a:extLst>
              <a:ext uri="{FF2B5EF4-FFF2-40B4-BE49-F238E27FC236}">
                <a16:creationId xmlns:a16="http://schemas.microsoft.com/office/drawing/2014/main" id="{F3C17F8E-924D-229F-7AA3-65D50D5AFA9E}"/>
              </a:ext>
            </a:extLst>
          </p:cNvPr>
          <p:cNvSpPr/>
          <p:nvPr userDrawn="1"/>
        </p:nvSpPr>
        <p:spPr>
          <a:xfrm>
            <a:off x="4450800" y="6778800"/>
            <a:ext cx="1645200" cy="79200"/>
          </a:xfrm>
          <a:prstGeom prst="rect">
            <a:avLst/>
          </a:prstGeom>
          <a:pattFill prst="ltUpDiag">
            <a:fgClr>
              <a:schemeClr val="bg1"/>
            </a:fgClr>
            <a:bgClr>
              <a:srgbClr val="AD216A"/>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Rechteck 2">
            <a:extLst>
              <a:ext uri="{FF2B5EF4-FFF2-40B4-BE49-F238E27FC236}">
                <a16:creationId xmlns:a16="http://schemas.microsoft.com/office/drawing/2014/main" id="{EFA0C753-C151-99FF-DD3F-35396B2BDA24}"/>
              </a:ext>
            </a:extLst>
          </p:cNvPr>
          <p:cNvSpPr/>
          <p:nvPr userDrawn="1"/>
        </p:nvSpPr>
        <p:spPr>
          <a:xfrm>
            <a:off x="9582536" y="6739749"/>
            <a:ext cx="1648800" cy="115200"/>
          </a:xfrm>
          <a:prstGeom prst="rect">
            <a:avLst/>
          </a:prstGeom>
          <a:solidFill>
            <a:srgbClr val="AD216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576823331"/>
      </p:ext>
    </p:extLst>
  </p:cSld>
  <p:clrMapOvr>
    <a:masterClrMapping/>
  </p:clrMapOvr>
  <p:extLst>
    <p:ext uri="{DCECCB84-F9BA-43D5-87BE-67443E8EF086}">
      <p15:sldGuideLst xmlns:p15="http://schemas.microsoft.com/office/powerpoint/2012/main">
        <p15:guide id="1" pos="619">
          <p15:clr>
            <a:srgbClr val="FBAE40"/>
          </p15:clr>
        </p15:guide>
        <p15:guide id="2" orient="horz" pos="754">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Zusatzkapitel">
    <p:spTree>
      <p:nvGrpSpPr>
        <p:cNvPr id="1" name=""/>
        <p:cNvGrpSpPr/>
        <p:nvPr/>
      </p:nvGrpSpPr>
      <p:grpSpPr>
        <a:xfrm>
          <a:off x="0" y="0"/>
          <a:ext cx="0" cy="0"/>
          <a:chOff x="0" y="0"/>
          <a:chExt cx="0" cy="0"/>
        </a:xfrm>
      </p:grpSpPr>
      <p:sp>
        <p:nvSpPr>
          <p:cNvPr id="7" name="Fußzeilenplatzhalter 6">
            <a:extLst>
              <a:ext uri="{FF2B5EF4-FFF2-40B4-BE49-F238E27FC236}">
                <a16:creationId xmlns:a16="http://schemas.microsoft.com/office/drawing/2014/main" id="{794CDD35-36EE-F416-EDCE-DAAB0F50E749}"/>
              </a:ext>
            </a:extLst>
          </p:cNvPr>
          <p:cNvSpPr txBox="1">
            <a:spLocks/>
          </p:cNvSpPr>
          <p:nvPr userDrawn="1"/>
        </p:nvSpPr>
        <p:spPr>
          <a:xfrm rot="-5400000">
            <a:off x="9637096" y="3999789"/>
            <a:ext cx="4091799" cy="282423"/>
          </a:xfrm>
          <a:prstGeom prst="rect">
            <a:avLst/>
          </a:prstGeom>
        </p:spPr>
        <p:txBody>
          <a:bodyPr vert="horz" lIns="91440" tIns="45720" rIns="91440" bIns="45720" rtlCol="0" anchor="ctr"/>
          <a:lstStyle>
            <a:defPPr>
              <a:defRPr lang="de-DE"/>
            </a:defPPr>
            <a:lvl1pPr marL="0" algn="ctr" defTabSz="914400" rtl="0" eaLnBrk="1" latinLnBrk="0" hangingPunct="1">
              <a:defRPr sz="1200" kern="1200">
                <a:solidFill>
                  <a:schemeClr val="bg2">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de-DE" spc="-1"/>
              <a:t>© Evangelisch-Lutherische Kirche in Bayern</a:t>
            </a:r>
            <a:endParaRPr lang="de-DE" spc="-1" dirty="0"/>
          </a:p>
        </p:txBody>
      </p:sp>
      <p:sp>
        <p:nvSpPr>
          <p:cNvPr id="2" name="Rechteck 1">
            <a:extLst>
              <a:ext uri="{FF2B5EF4-FFF2-40B4-BE49-F238E27FC236}">
                <a16:creationId xmlns:a16="http://schemas.microsoft.com/office/drawing/2014/main" id="{8BC74CB8-1987-FF70-C5FB-5155EE1D661B}"/>
              </a:ext>
            </a:extLst>
          </p:cNvPr>
          <p:cNvSpPr/>
          <p:nvPr userDrawn="1"/>
        </p:nvSpPr>
        <p:spPr>
          <a:xfrm>
            <a:off x="986745" y="6778800"/>
            <a:ext cx="1645200" cy="79200"/>
          </a:xfrm>
          <a:prstGeom prst="rect">
            <a:avLst/>
          </a:prstGeom>
          <a:pattFill prst="ltUpDiag">
            <a:fgClr>
              <a:schemeClr val="bg1"/>
            </a:fgClr>
            <a:bgClr>
              <a:srgbClr val="AD216A"/>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Rechteck 3">
            <a:extLst>
              <a:ext uri="{FF2B5EF4-FFF2-40B4-BE49-F238E27FC236}">
                <a16:creationId xmlns:a16="http://schemas.microsoft.com/office/drawing/2014/main" id="{3C26D3A4-4219-BC90-E193-202FE9121EA4}"/>
              </a:ext>
            </a:extLst>
          </p:cNvPr>
          <p:cNvSpPr/>
          <p:nvPr userDrawn="1"/>
        </p:nvSpPr>
        <p:spPr>
          <a:xfrm>
            <a:off x="2719971" y="6778800"/>
            <a:ext cx="1645200" cy="79200"/>
          </a:xfrm>
          <a:prstGeom prst="rect">
            <a:avLst/>
          </a:prstGeom>
          <a:pattFill prst="ltUpDiag">
            <a:fgClr>
              <a:schemeClr val="bg1"/>
            </a:fgClr>
            <a:bgClr>
              <a:srgbClr val="AD216A"/>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Rechteck 19">
            <a:extLst>
              <a:ext uri="{FF2B5EF4-FFF2-40B4-BE49-F238E27FC236}">
                <a16:creationId xmlns:a16="http://schemas.microsoft.com/office/drawing/2014/main" id="{95B69159-D6AC-AFAC-ADA5-2CB2F9167489}"/>
              </a:ext>
            </a:extLst>
          </p:cNvPr>
          <p:cNvSpPr/>
          <p:nvPr userDrawn="1"/>
        </p:nvSpPr>
        <p:spPr>
          <a:xfrm>
            <a:off x="6155466" y="6778800"/>
            <a:ext cx="1645200" cy="79200"/>
          </a:xfrm>
          <a:prstGeom prst="rect">
            <a:avLst/>
          </a:prstGeom>
          <a:pattFill prst="ltUpDiag">
            <a:fgClr>
              <a:schemeClr val="bg1"/>
            </a:fgClr>
            <a:bgClr>
              <a:srgbClr val="AD216A"/>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1" name="Rechteck 20">
            <a:extLst>
              <a:ext uri="{FF2B5EF4-FFF2-40B4-BE49-F238E27FC236}">
                <a16:creationId xmlns:a16="http://schemas.microsoft.com/office/drawing/2014/main" id="{9E1D6D92-A9DB-3608-BA92-8928A6CBE826}"/>
              </a:ext>
            </a:extLst>
          </p:cNvPr>
          <p:cNvSpPr/>
          <p:nvPr userDrawn="1"/>
        </p:nvSpPr>
        <p:spPr>
          <a:xfrm>
            <a:off x="7871327" y="6778800"/>
            <a:ext cx="1645200" cy="79200"/>
          </a:xfrm>
          <a:prstGeom prst="rect">
            <a:avLst/>
          </a:prstGeom>
          <a:pattFill prst="ltUpDiag">
            <a:fgClr>
              <a:schemeClr val="bg1"/>
            </a:fgClr>
            <a:bgClr>
              <a:srgbClr val="AD216A"/>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Rechteck 5">
            <a:extLst>
              <a:ext uri="{FF2B5EF4-FFF2-40B4-BE49-F238E27FC236}">
                <a16:creationId xmlns:a16="http://schemas.microsoft.com/office/drawing/2014/main" id="{F3C17F8E-924D-229F-7AA3-65D50D5AFA9E}"/>
              </a:ext>
            </a:extLst>
          </p:cNvPr>
          <p:cNvSpPr/>
          <p:nvPr userDrawn="1"/>
        </p:nvSpPr>
        <p:spPr>
          <a:xfrm>
            <a:off x="4450800" y="6778800"/>
            <a:ext cx="1645200" cy="79200"/>
          </a:xfrm>
          <a:prstGeom prst="rect">
            <a:avLst/>
          </a:prstGeom>
          <a:pattFill prst="ltUpDiag">
            <a:fgClr>
              <a:schemeClr val="bg1"/>
            </a:fgClr>
            <a:bgClr>
              <a:srgbClr val="AD216A"/>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Rechteck 4">
            <a:extLst>
              <a:ext uri="{FF2B5EF4-FFF2-40B4-BE49-F238E27FC236}">
                <a16:creationId xmlns:a16="http://schemas.microsoft.com/office/drawing/2014/main" id="{E0011A91-AB70-8B24-D8A4-B00B9CD5C071}"/>
              </a:ext>
            </a:extLst>
          </p:cNvPr>
          <p:cNvSpPr/>
          <p:nvPr userDrawn="1"/>
        </p:nvSpPr>
        <p:spPr>
          <a:xfrm>
            <a:off x="9574549" y="6778800"/>
            <a:ext cx="1645200" cy="79200"/>
          </a:xfrm>
          <a:prstGeom prst="rect">
            <a:avLst/>
          </a:prstGeom>
          <a:pattFill prst="ltUpDiag">
            <a:fgClr>
              <a:schemeClr val="bg1"/>
            </a:fgClr>
            <a:bgClr>
              <a:srgbClr val="AD216A"/>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 name="Textfeld 7">
            <a:extLst>
              <a:ext uri="{FF2B5EF4-FFF2-40B4-BE49-F238E27FC236}">
                <a16:creationId xmlns:a16="http://schemas.microsoft.com/office/drawing/2014/main" id="{302A444B-18CB-0816-4112-3C8FD2C1BB53}"/>
              </a:ext>
            </a:extLst>
          </p:cNvPr>
          <p:cNvSpPr txBox="1"/>
          <p:nvPr userDrawn="1"/>
        </p:nvSpPr>
        <p:spPr>
          <a:xfrm rot="16200000">
            <a:off x="-475487" y="4959709"/>
            <a:ext cx="1874231" cy="553998"/>
          </a:xfrm>
          <a:prstGeom prst="rect">
            <a:avLst/>
          </a:prstGeom>
          <a:noFill/>
        </p:spPr>
        <p:txBody>
          <a:bodyPr wrap="none" rtlCol="0">
            <a:spAutoFit/>
          </a:bodyPr>
          <a:lstStyle/>
          <a:p>
            <a:r>
              <a:rPr lang="de-DE" sz="3000" b="1" spc="300" dirty="0">
                <a:solidFill>
                  <a:srgbClr val="E0DED7"/>
                </a:solidFill>
              </a:rPr>
              <a:t>ANHANG</a:t>
            </a:r>
          </a:p>
        </p:txBody>
      </p:sp>
    </p:spTree>
    <p:extLst>
      <p:ext uri="{BB962C8B-B14F-4D97-AF65-F5344CB8AC3E}">
        <p14:creationId xmlns:p14="http://schemas.microsoft.com/office/powerpoint/2010/main" val="3454653796"/>
      </p:ext>
    </p:extLst>
  </p:cSld>
  <p:clrMapOvr>
    <a:masterClrMapping/>
  </p:clrMapOvr>
  <p:extLst>
    <p:ext uri="{DCECCB84-F9BA-43D5-87BE-67443E8EF086}">
      <p15:sldGuideLst xmlns:p15="http://schemas.microsoft.com/office/powerpoint/2012/main">
        <p15:guide id="1" pos="619">
          <p15:clr>
            <a:srgbClr val="FBAE40"/>
          </p15:clr>
        </p15:guide>
        <p15:guide id="2" orient="horz" pos="754">
          <p15:clr>
            <a:srgbClr val="FBAE40"/>
          </p15:clr>
        </p15:guide>
        <p15:guide id="3" orient="horz" pos="3838"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2E55FB-E9A8-AD34-7F18-B24C7FCEE749}"/>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D015E8DC-E034-7E4D-38C3-F42FD895D8BA}"/>
              </a:ext>
            </a:extLst>
          </p:cNvPr>
          <p:cNvSpPr>
            <a:spLocks noGrp="1"/>
          </p:cNvSpPr>
          <p:nvPr>
            <p:ph sz="half" idx="1" hasCustomPrompt="1"/>
          </p:nvPr>
        </p:nvSpPr>
        <p:spPr>
          <a:xfrm>
            <a:off x="838200" y="1825625"/>
            <a:ext cx="5181600" cy="4351338"/>
          </a:xfrm>
        </p:spPr>
        <p:txBody>
          <a:bodyPr/>
          <a:lstStyle/>
          <a:p>
            <a:pPr>
              <a:buClr>
                <a:srgbClr val="AD216A"/>
              </a:buClr>
              <a:buSzPct val="80000"/>
              <a:buFont typeface="Systemschrift Normal"/>
              <a:buChar char="➔"/>
            </a:pPr>
            <a:r>
              <a:rPr lang="de-DE" dirty="0"/>
              <a:t> </a:t>
            </a:r>
            <a:r>
              <a:rPr lang="de-DE" dirty="0" err="1"/>
              <a:t>sdgoj</a:t>
            </a:r>
            <a:endParaRPr lang="de-DE" dirty="0"/>
          </a:p>
        </p:txBody>
      </p:sp>
      <p:sp>
        <p:nvSpPr>
          <p:cNvPr id="4" name="Inhaltsplatzhalter 3">
            <a:extLst>
              <a:ext uri="{FF2B5EF4-FFF2-40B4-BE49-F238E27FC236}">
                <a16:creationId xmlns:a16="http://schemas.microsoft.com/office/drawing/2014/main" id="{DBEFEC26-BA05-6029-8B40-B9B78041E33C}"/>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8" name="Fußzeilenplatzhalter 6">
            <a:extLst>
              <a:ext uri="{FF2B5EF4-FFF2-40B4-BE49-F238E27FC236}">
                <a16:creationId xmlns:a16="http://schemas.microsoft.com/office/drawing/2014/main" id="{63B924A2-BB2A-EA18-4B58-F5E4A5AC88EA}"/>
              </a:ext>
            </a:extLst>
          </p:cNvPr>
          <p:cNvSpPr txBox="1">
            <a:spLocks/>
          </p:cNvSpPr>
          <p:nvPr userDrawn="1"/>
        </p:nvSpPr>
        <p:spPr>
          <a:xfrm rot="-5400000">
            <a:off x="9637096" y="3999789"/>
            <a:ext cx="4091799" cy="282423"/>
          </a:xfrm>
          <a:prstGeom prst="rect">
            <a:avLst/>
          </a:prstGeom>
        </p:spPr>
        <p:txBody>
          <a:bodyPr vert="horz" lIns="91440" tIns="45720" rIns="91440" bIns="45720" rtlCol="0" anchor="ctr"/>
          <a:lstStyle>
            <a:defPPr>
              <a:defRPr lang="de-DE"/>
            </a:defPPr>
            <a:lvl1pPr marL="0" algn="ctr" defTabSz="914400" rtl="0" eaLnBrk="1" latinLnBrk="0" hangingPunct="1">
              <a:defRPr sz="1200" kern="1200">
                <a:solidFill>
                  <a:schemeClr val="bg2">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de-DE" spc="-1"/>
              <a:t>© Evangelisch-Lutherische Kirche in Bayern</a:t>
            </a:r>
            <a:endParaRPr lang="de-DE" spc="-1" dirty="0"/>
          </a:p>
        </p:txBody>
      </p:sp>
    </p:spTree>
    <p:extLst>
      <p:ext uri="{BB962C8B-B14F-4D97-AF65-F5344CB8AC3E}">
        <p14:creationId xmlns:p14="http://schemas.microsoft.com/office/powerpoint/2010/main" val="376405114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E874B93-8AF6-2AAB-7DB7-3D985B385387}"/>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28E13CE7-6845-0731-1E9E-14618F01107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6B201742-A676-96E3-4D4C-141229FBE62A}"/>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CE924CB4-30FC-D93B-BED1-55C80FBE051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B3619A02-F689-D382-1033-BBA87DB2EAE3}"/>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C5E93408-FC3F-2731-4708-F763BC9E889F}"/>
              </a:ext>
            </a:extLst>
          </p:cNvPr>
          <p:cNvSpPr>
            <a:spLocks noGrp="1"/>
          </p:cNvSpPr>
          <p:nvPr>
            <p:ph type="dt" sz="half" idx="10"/>
          </p:nvPr>
        </p:nvSpPr>
        <p:spPr>
          <a:xfrm>
            <a:off x="838200" y="6356350"/>
            <a:ext cx="2743200" cy="365125"/>
          </a:xfrm>
          <a:prstGeom prst="rect">
            <a:avLst/>
          </a:prstGeom>
        </p:spPr>
        <p:txBody>
          <a:bodyPr/>
          <a:lstStyle/>
          <a:p>
            <a:fld id="{403F7A12-FE6E-D442-B7CC-8F5A9FE5E98A}" type="datetimeFigureOut">
              <a:rPr lang="de-DE" smtClean="0"/>
              <a:t>11.09.2026</a:t>
            </a:fld>
            <a:endParaRPr lang="de-DE"/>
          </a:p>
        </p:txBody>
      </p:sp>
      <p:sp>
        <p:nvSpPr>
          <p:cNvPr id="8" name="Fußzeilenplatzhalter 7">
            <a:extLst>
              <a:ext uri="{FF2B5EF4-FFF2-40B4-BE49-F238E27FC236}">
                <a16:creationId xmlns:a16="http://schemas.microsoft.com/office/drawing/2014/main" id="{6D39C384-B797-3316-D101-56E83CDF8F2F}"/>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9" name="Foliennummernplatzhalter 8">
            <a:extLst>
              <a:ext uri="{FF2B5EF4-FFF2-40B4-BE49-F238E27FC236}">
                <a16:creationId xmlns:a16="http://schemas.microsoft.com/office/drawing/2014/main" id="{39648893-1268-71BE-1C6E-EF2B05CC05E1}"/>
              </a:ext>
            </a:extLst>
          </p:cNvPr>
          <p:cNvSpPr>
            <a:spLocks noGrp="1"/>
          </p:cNvSpPr>
          <p:nvPr>
            <p:ph type="sldNum" sz="quarter" idx="12"/>
          </p:nvPr>
        </p:nvSpPr>
        <p:spPr>
          <a:xfrm>
            <a:off x="8610600" y="6356350"/>
            <a:ext cx="2743200" cy="365125"/>
          </a:xfrm>
          <a:prstGeom prst="rect">
            <a:avLst/>
          </a:prstGeom>
        </p:spPr>
        <p:txBody>
          <a:bodyPr/>
          <a:lstStyle/>
          <a:p>
            <a:fld id="{40444DCD-FC5D-0D41-8B29-BA2EFB1C272E}" type="slidenum">
              <a:rPr lang="de-DE" smtClean="0"/>
              <a:t>‹Nr.›</a:t>
            </a:fld>
            <a:endParaRPr lang="de-DE"/>
          </a:p>
        </p:txBody>
      </p:sp>
    </p:spTree>
    <p:extLst>
      <p:ext uri="{BB962C8B-B14F-4D97-AF65-F5344CB8AC3E}">
        <p14:creationId xmlns:p14="http://schemas.microsoft.com/office/powerpoint/2010/main" val="421698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7AF669A-C8F8-C5A0-7D78-3286195CE30A}"/>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5F86ED29-18B6-5620-F234-6ED8730719AB}"/>
              </a:ext>
            </a:extLst>
          </p:cNvPr>
          <p:cNvSpPr>
            <a:spLocks noGrp="1"/>
          </p:cNvSpPr>
          <p:nvPr>
            <p:ph type="dt" sz="half" idx="10"/>
          </p:nvPr>
        </p:nvSpPr>
        <p:spPr>
          <a:xfrm>
            <a:off x="838200" y="6356350"/>
            <a:ext cx="2743200" cy="365125"/>
          </a:xfrm>
          <a:prstGeom prst="rect">
            <a:avLst/>
          </a:prstGeom>
        </p:spPr>
        <p:txBody>
          <a:bodyPr/>
          <a:lstStyle/>
          <a:p>
            <a:fld id="{403F7A12-FE6E-D442-B7CC-8F5A9FE5E98A}" type="datetimeFigureOut">
              <a:rPr lang="de-DE" smtClean="0"/>
              <a:t>11.09.2026</a:t>
            </a:fld>
            <a:endParaRPr lang="de-DE"/>
          </a:p>
        </p:txBody>
      </p:sp>
      <p:sp>
        <p:nvSpPr>
          <p:cNvPr id="4" name="Fußzeilenplatzhalter 3">
            <a:extLst>
              <a:ext uri="{FF2B5EF4-FFF2-40B4-BE49-F238E27FC236}">
                <a16:creationId xmlns:a16="http://schemas.microsoft.com/office/drawing/2014/main" id="{77A5A1E0-C578-5A7D-F08A-790B50D96C80}"/>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5" name="Foliennummernplatzhalter 4">
            <a:extLst>
              <a:ext uri="{FF2B5EF4-FFF2-40B4-BE49-F238E27FC236}">
                <a16:creationId xmlns:a16="http://schemas.microsoft.com/office/drawing/2014/main" id="{FE411444-6646-A567-0B5F-2D49A1550B43}"/>
              </a:ext>
            </a:extLst>
          </p:cNvPr>
          <p:cNvSpPr>
            <a:spLocks noGrp="1"/>
          </p:cNvSpPr>
          <p:nvPr>
            <p:ph type="sldNum" sz="quarter" idx="12"/>
          </p:nvPr>
        </p:nvSpPr>
        <p:spPr>
          <a:xfrm>
            <a:off x="8610600" y="6356350"/>
            <a:ext cx="2743200" cy="365125"/>
          </a:xfrm>
          <a:prstGeom prst="rect">
            <a:avLst/>
          </a:prstGeom>
        </p:spPr>
        <p:txBody>
          <a:bodyPr/>
          <a:lstStyle/>
          <a:p>
            <a:fld id="{40444DCD-FC5D-0D41-8B29-BA2EFB1C272E}" type="slidenum">
              <a:rPr lang="de-DE" smtClean="0"/>
              <a:t>‹Nr.›</a:t>
            </a:fld>
            <a:endParaRPr lang="de-DE"/>
          </a:p>
        </p:txBody>
      </p:sp>
    </p:spTree>
    <p:extLst>
      <p:ext uri="{BB962C8B-B14F-4D97-AF65-F5344CB8AC3E}">
        <p14:creationId xmlns:p14="http://schemas.microsoft.com/office/powerpoint/2010/main" val="12148816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D11D1F53-2294-FBB0-C5A1-1263FCA86F4B}"/>
              </a:ext>
            </a:extLst>
          </p:cNvPr>
          <p:cNvSpPr>
            <a:spLocks noGrp="1"/>
          </p:cNvSpPr>
          <p:nvPr>
            <p:ph type="dt" sz="half" idx="10"/>
          </p:nvPr>
        </p:nvSpPr>
        <p:spPr>
          <a:xfrm>
            <a:off x="838200" y="6356350"/>
            <a:ext cx="2743200" cy="365125"/>
          </a:xfrm>
          <a:prstGeom prst="rect">
            <a:avLst/>
          </a:prstGeom>
        </p:spPr>
        <p:txBody>
          <a:bodyPr/>
          <a:lstStyle/>
          <a:p>
            <a:fld id="{403F7A12-FE6E-D442-B7CC-8F5A9FE5E98A}" type="datetimeFigureOut">
              <a:rPr lang="de-DE" smtClean="0"/>
              <a:t>11.09.2026</a:t>
            </a:fld>
            <a:endParaRPr lang="de-DE"/>
          </a:p>
        </p:txBody>
      </p:sp>
      <p:sp>
        <p:nvSpPr>
          <p:cNvPr id="3" name="Fußzeilenplatzhalter 2">
            <a:extLst>
              <a:ext uri="{FF2B5EF4-FFF2-40B4-BE49-F238E27FC236}">
                <a16:creationId xmlns:a16="http://schemas.microsoft.com/office/drawing/2014/main" id="{8CF2ECBF-4348-BB6E-5E0A-D8BECF174C92}"/>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4" name="Foliennummernplatzhalter 3">
            <a:extLst>
              <a:ext uri="{FF2B5EF4-FFF2-40B4-BE49-F238E27FC236}">
                <a16:creationId xmlns:a16="http://schemas.microsoft.com/office/drawing/2014/main" id="{B50D1DF1-14C7-2171-8F4D-559A471597B0}"/>
              </a:ext>
            </a:extLst>
          </p:cNvPr>
          <p:cNvSpPr>
            <a:spLocks noGrp="1"/>
          </p:cNvSpPr>
          <p:nvPr>
            <p:ph type="sldNum" sz="quarter" idx="12"/>
          </p:nvPr>
        </p:nvSpPr>
        <p:spPr>
          <a:xfrm>
            <a:off x="8610600" y="6356350"/>
            <a:ext cx="2743200" cy="365125"/>
          </a:xfrm>
          <a:prstGeom prst="rect">
            <a:avLst/>
          </a:prstGeom>
        </p:spPr>
        <p:txBody>
          <a:bodyPr/>
          <a:lstStyle/>
          <a:p>
            <a:fld id="{40444DCD-FC5D-0D41-8B29-BA2EFB1C272E}" type="slidenum">
              <a:rPr lang="de-DE" smtClean="0"/>
              <a:t>‹Nr.›</a:t>
            </a:fld>
            <a:endParaRPr lang="de-DE"/>
          </a:p>
        </p:txBody>
      </p:sp>
    </p:spTree>
    <p:extLst>
      <p:ext uri="{BB962C8B-B14F-4D97-AF65-F5344CB8AC3E}">
        <p14:creationId xmlns:p14="http://schemas.microsoft.com/office/powerpoint/2010/main" val="18383705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DF13528-ECD8-A86C-8F3E-731EEE57CEFE}"/>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571030A3-189F-AB78-9A8D-2943293575A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E9013793-9134-0C38-D9E4-377C1A9464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DDA8F7AE-6AA2-F4A3-3915-991E0669F3DB}"/>
              </a:ext>
            </a:extLst>
          </p:cNvPr>
          <p:cNvSpPr>
            <a:spLocks noGrp="1"/>
          </p:cNvSpPr>
          <p:nvPr>
            <p:ph type="dt" sz="half" idx="10"/>
          </p:nvPr>
        </p:nvSpPr>
        <p:spPr>
          <a:xfrm>
            <a:off x="838200" y="6356350"/>
            <a:ext cx="2743200" cy="365125"/>
          </a:xfrm>
          <a:prstGeom prst="rect">
            <a:avLst/>
          </a:prstGeom>
        </p:spPr>
        <p:txBody>
          <a:bodyPr/>
          <a:lstStyle/>
          <a:p>
            <a:fld id="{403F7A12-FE6E-D442-B7CC-8F5A9FE5E98A}" type="datetimeFigureOut">
              <a:rPr lang="de-DE" smtClean="0"/>
              <a:t>11.09.2026</a:t>
            </a:fld>
            <a:endParaRPr lang="de-DE"/>
          </a:p>
        </p:txBody>
      </p:sp>
      <p:sp>
        <p:nvSpPr>
          <p:cNvPr id="6" name="Fußzeilenplatzhalter 5">
            <a:extLst>
              <a:ext uri="{FF2B5EF4-FFF2-40B4-BE49-F238E27FC236}">
                <a16:creationId xmlns:a16="http://schemas.microsoft.com/office/drawing/2014/main" id="{9E3C6325-E0EA-0EC3-DFD3-C60F0D5D050D}"/>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7" name="Foliennummernplatzhalter 6">
            <a:extLst>
              <a:ext uri="{FF2B5EF4-FFF2-40B4-BE49-F238E27FC236}">
                <a16:creationId xmlns:a16="http://schemas.microsoft.com/office/drawing/2014/main" id="{7A0A3979-1E15-E2EE-FDEE-DE73BA60682F}"/>
              </a:ext>
            </a:extLst>
          </p:cNvPr>
          <p:cNvSpPr>
            <a:spLocks noGrp="1"/>
          </p:cNvSpPr>
          <p:nvPr>
            <p:ph type="sldNum" sz="quarter" idx="12"/>
          </p:nvPr>
        </p:nvSpPr>
        <p:spPr>
          <a:xfrm>
            <a:off x="8610600" y="6356350"/>
            <a:ext cx="2743200" cy="365125"/>
          </a:xfrm>
          <a:prstGeom prst="rect">
            <a:avLst/>
          </a:prstGeom>
        </p:spPr>
        <p:txBody>
          <a:bodyPr/>
          <a:lstStyle/>
          <a:p>
            <a:fld id="{40444DCD-FC5D-0D41-8B29-BA2EFB1C272E}" type="slidenum">
              <a:rPr lang="de-DE" smtClean="0"/>
              <a:t>‹Nr.›</a:t>
            </a:fld>
            <a:endParaRPr lang="de-DE"/>
          </a:p>
        </p:txBody>
      </p:sp>
    </p:spTree>
    <p:extLst>
      <p:ext uri="{BB962C8B-B14F-4D97-AF65-F5344CB8AC3E}">
        <p14:creationId xmlns:p14="http://schemas.microsoft.com/office/powerpoint/2010/main" val="16215106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D5C296-EE79-A8A4-C558-2E134F22CC45}"/>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F00EF9FE-FEA9-457A-23FC-D1EF4333A83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52EE855D-2FED-2313-9227-C45698FEC9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B28B9124-70FB-4858-37E8-3518F80C70FC}"/>
              </a:ext>
            </a:extLst>
          </p:cNvPr>
          <p:cNvSpPr>
            <a:spLocks noGrp="1"/>
          </p:cNvSpPr>
          <p:nvPr>
            <p:ph type="dt" sz="half" idx="10"/>
          </p:nvPr>
        </p:nvSpPr>
        <p:spPr>
          <a:xfrm>
            <a:off x="838200" y="6356350"/>
            <a:ext cx="2743200" cy="365125"/>
          </a:xfrm>
          <a:prstGeom prst="rect">
            <a:avLst/>
          </a:prstGeom>
        </p:spPr>
        <p:txBody>
          <a:bodyPr/>
          <a:lstStyle/>
          <a:p>
            <a:fld id="{403F7A12-FE6E-D442-B7CC-8F5A9FE5E98A}" type="datetimeFigureOut">
              <a:rPr lang="de-DE" smtClean="0"/>
              <a:t>11.09.2026</a:t>
            </a:fld>
            <a:endParaRPr lang="de-DE"/>
          </a:p>
        </p:txBody>
      </p:sp>
      <p:sp>
        <p:nvSpPr>
          <p:cNvPr id="6" name="Fußzeilenplatzhalter 5">
            <a:extLst>
              <a:ext uri="{FF2B5EF4-FFF2-40B4-BE49-F238E27FC236}">
                <a16:creationId xmlns:a16="http://schemas.microsoft.com/office/drawing/2014/main" id="{300CB74A-6A9A-CD3D-CE77-5B48173CADD3}"/>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7" name="Foliennummernplatzhalter 6">
            <a:extLst>
              <a:ext uri="{FF2B5EF4-FFF2-40B4-BE49-F238E27FC236}">
                <a16:creationId xmlns:a16="http://schemas.microsoft.com/office/drawing/2014/main" id="{D1F9E9C5-6DCF-8928-B173-9AE822B54162}"/>
              </a:ext>
            </a:extLst>
          </p:cNvPr>
          <p:cNvSpPr>
            <a:spLocks noGrp="1"/>
          </p:cNvSpPr>
          <p:nvPr>
            <p:ph type="sldNum" sz="quarter" idx="12"/>
          </p:nvPr>
        </p:nvSpPr>
        <p:spPr>
          <a:xfrm>
            <a:off x="8610600" y="6356350"/>
            <a:ext cx="2743200" cy="365125"/>
          </a:xfrm>
          <a:prstGeom prst="rect">
            <a:avLst/>
          </a:prstGeom>
        </p:spPr>
        <p:txBody>
          <a:bodyPr/>
          <a:lstStyle/>
          <a:p>
            <a:fld id="{40444DCD-FC5D-0D41-8B29-BA2EFB1C272E}" type="slidenum">
              <a:rPr lang="de-DE" smtClean="0"/>
              <a:t>‹Nr.›</a:t>
            </a:fld>
            <a:endParaRPr lang="de-DE"/>
          </a:p>
        </p:txBody>
      </p:sp>
    </p:spTree>
    <p:extLst>
      <p:ext uri="{BB962C8B-B14F-4D97-AF65-F5344CB8AC3E}">
        <p14:creationId xmlns:p14="http://schemas.microsoft.com/office/powerpoint/2010/main" val="8783549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926A557-A8F4-66C2-C0BC-B3DBF6D36050}"/>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6033648F-736F-F59C-0B3F-B338CFA664DC}"/>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84C0DBD7-06A1-82B5-9215-812B8D63EC02}"/>
              </a:ext>
            </a:extLst>
          </p:cNvPr>
          <p:cNvSpPr>
            <a:spLocks noGrp="1"/>
          </p:cNvSpPr>
          <p:nvPr>
            <p:ph type="dt" sz="half" idx="10"/>
          </p:nvPr>
        </p:nvSpPr>
        <p:spPr>
          <a:xfrm>
            <a:off x="838200" y="6356350"/>
            <a:ext cx="2743200" cy="365125"/>
          </a:xfrm>
          <a:prstGeom prst="rect">
            <a:avLst/>
          </a:prstGeom>
        </p:spPr>
        <p:txBody>
          <a:bodyPr/>
          <a:lstStyle/>
          <a:p>
            <a:fld id="{403F7A12-FE6E-D442-B7CC-8F5A9FE5E98A}" type="datetimeFigureOut">
              <a:rPr lang="de-DE" smtClean="0"/>
              <a:t>11.09.2026</a:t>
            </a:fld>
            <a:endParaRPr lang="de-DE"/>
          </a:p>
        </p:txBody>
      </p:sp>
      <p:sp>
        <p:nvSpPr>
          <p:cNvPr id="5" name="Fußzeilenplatzhalter 4">
            <a:extLst>
              <a:ext uri="{FF2B5EF4-FFF2-40B4-BE49-F238E27FC236}">
                <a16:creationId xmlns:a16="http://schemas.microsoft.com/office/drawing/2014/main" id="{5E818B69-44A1-76A4-A423-809ED291F708}"/>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6" name="Foliennummernplatzhalter 5">
            <a:extLst>
              <a:ext uri="{FF2B5EF4-FFF2-40B4-BE49-F238E27FC236}">
                <a16:creationId xmlns:a16="http://schemas.microsoft.com/office/drawing/2014/main" id="{4FA2D954-6AB1-8536-94AE-2790D7444BE5}"/>
              </a:ext>
            </a:extLst>
          </p:cNvPr>
          <p:cNvSpPr>
            <a:spLocks noGrp="1"/>
          </p:cNvSpPr>
          <p:nvPr>
            <p:ph type="sldNum" sz="quarter" idx="12"/>
          </p:nvPr>
        </p:nvSpPr>
        <p:spPr>
          <a:xfrm>
            <a:off x="8610600" y="6356350"/>
            <a:ext cx="2743200" cy="365125"/>
          </a:xfrm>
          <a:prstGeom prst="rect">
            <a:avLst/>
          </a:prstGeom>
        </p:spPr>
        <p:txBody>
          <a:bodyPr/>
          <a:lstStyle/>
          <a:p>
            <a:fld id="{40444DCD-FC5D-0D41-8B29-BA2EFB1C272E}" type="slidenum">
              <a:rPr lang="de-DE" smtClean="0"/>
              <a:t>‹Nr.›</a:t>
            </a:fld>
            <a:endParaRPr lang="de-DE"/>
          </a:p>
        </p:txBody>
      </p:sp>
    </p:spTree>
    <p:extLst>
      <p:ext uri="{BB962C8B-B14F-4D97-AF65-F5344CB8AC3E}">
        <p14:creationId xmlns:p14="http://schemas.microsoft.com/office/powerpoint/2010/main" val="136354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5B9979EA-E2AF-6F1B-66A6-13F7F62BFAB5}"/>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2C2C0D64-1BD6-48F0-4EC9-CFC2182B5FB8}"/>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09B58F1E-4BDB-31D4-A371-C72CDD3FCB66}"/>
              </a:ext>
            </a:extLst>
          </p:cNvPr>
          <p:cNvSpPr>
            <a:spLocks noGrp="1"/>
          </p:cNvSpPr>
          <p:nvPr>
            <p:ph type="dt" sz="half" idx="10"/>
          </p:nvPr>
        </p:nvSpPr>
        <p:spPr>
          <a:xfrm>
            <a:off x="838200" y="6356350"/>
            <a:ext cx="2743200" cy="365125"/>
          </a:xfrm>
          <a:prstGeom prst="rect">
            <a:avLst/>
          </a:prstGeom>
        </p:spPr>
        <p:txBody>
          <a:bodyPr/>
          <a:lstStyle/>
          <a:p>
            <a:fld id="{403F7A12-FE6E-D442-B7CC-8F5A9FE5E98A}" type="datetimeFigureOut">
              <a:rPr lang="de-DE" smtClean="0"/>
              <a:t>11.09.2026</a:t>
            </a:fld>
            <a:endParaRPr lang="de-DE"/>
          </a:p>
        </p:txBody>
      </p:sp>
      <p:sp>
        <p:nvSpPr>
          <p:cNvPr id="5" name="Fußzeilenplatzhalter 4">
            <a:extLst>
              <a:ext uri="{FF2B5EF4-FFF2-40B4-BE49-F238E27FC236}">
                <a16:creationId xmlns:a16="http://schemas.microsoft.com/office/drawing/2014/main" id="{549EAB92-F357-D692-6573-A45823F7B87F}"/>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6" name="Foliennummernplatzhalter 5">
            <a:extLst>
              <a:ext uri="{FF2B5EF4-FFF2-40B4-BE49-F238E27FC236}">
                <a16:creationId xmlns:a16="http://schemas.microsoft.com/office/drawing/2014/main" id="{D1B121A0-8BB9-6167-A9BB-C47CF2C5DEBB}"/>
              </a:ext>
            </a:extLst>
          </p:cNvPr>
          <p:cNvSpPr>
            <a:spLocks noGrp="1"/>
          </p:cNvSpPr>
          <p:nvPr>
            <p:ph type="sldNum" sz="quarter" idx="12"/>
          </p:nvPr>
        </p:nvSpPr>
        <p:spPr>
          <a:xfrm>
            <a:off x="8610600" y="6356350"/>
            <a:ext cx="2743200" cy="365125"/>
          </a:xfrm>
          <a:prstGeom prst="rect">
            <a:avLst/>
          </a:prstGeom>
        </p:spPr>
        <p:txBody>
          <a:bodyPr/>
          <a:lstStyle/>
          <a:p>
            <a:fld id="{40444DCD-FC5D-0D41-8B29-BA2EFB1C272E}" type="slidenum">
              <a:rPr lang="de-DE" smtClean="0"/>
              <a:t>‹Nr.›</a:t>
            </a:fld>
            <a:endParaRPr lang="de-DE"/>
          </a:p>
        </p:txBody>
      </p:sp>
    </p:spTree>
    <p:extLst>
      <p:ext uri="{BB962C8B-B14F-4D97-AF65-F5344CB8AC3E}">
        <p14:creationId xmlns:p14="http://schemas.microsoft.com/office/powerpoint/2010/main" val="9421415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55" name="PlaceHolder 1"/>
          <p:cNvSpPr>
            <a:spLocks noGrp="1"/>
          </p:cNvSpPr>
          <p:nvPr>
            <p:ph type="title"/>
          </p:nvPr>
        </p:nvSpPr>
        <p:spPr>
          <a:xfrm>
            <a:off x="609600" y="274680"/>
            <a:ext cx="10972320" cy="1142640"/>
          </a:xfrm>
          <a:prstGeom prst="rect">
            <a:avLst/>
          </a:prstGeom>
        </p:spPr>
        <p:txBody>
          <a:bodyPr lIns="0" tIns="0" rIns="0" bIns="0" anchor="ctr">
            <a:noAutofit/>
          </a:bodyPr>
          <a:lstStyle>
            <a:lvl1pPr>
              <a:defRPr sz="2000" b="1"/>
            </a:lvl1pPr>
          </a:lstStyle>
          <a:p>
            <a:endParaRPr lang="de-DE" sz="1800" b="0" strike="noStrike" spc="-1">
              <a:solidFill>
                <a:srgbClr val="4B2375"/>
              </a:solidFill>
              <a:latin typeface="Calibri"/>
            </a:endParaRPr>
          </a:p>
        </p:txBody>
      </p:sp>
      <p:sp>
        <p:nvSpPr>
          <p:cNvPr id="56" name="PlaceHolder 2"/>
          <p:cNvSpPr>
            <a:spLocks noGrp="1"/>
          </p:cNvSpPr>
          <p:nvPr>
            <p:ph type="subTitle"/>
          </p:nvPr>
        </p:nvSpPr>
        <p:spPr>
          <a:xfrm>
            <a:off x="838080" y="2088000"/>
            <a:ext cx="10515360" cy="4164840"/>
          </a:xfrm>
          <a:prstGeom prst="rect">
            <a:avLst/>
          </a:prstGeom>
        </p:spPr>
        <p:txBody>
          <a:bodyPr lIns="0" tIns="0" rIns="0" bIns="0" anchor="ctr">
            <a:noAutofit/>
          </a:bodyPr>
          <a:lstStyle/>
          <a:p>
            <a:pPr algn="ctr"/>
            <a:endParaRPr lang="de-DE" sz="3200" b="0" strike="noStrike" spc="-1">
              <a:latin typeface="Calibri"/>
            </a:endParaRPr>
          </a:p>
        </p:txBody>
      </p:sp>
      <p:sp>
        <p:nvSpPr>
          <p:cNvPr id="4" name="PlaceHolder 3"/>
          <p:cNvSpPr>
            <a:spLocks noGrp="1"/>
          </p:cNvSpPr>
          <p:nvPr>
            <p:ph type="sldNum" idx="2"/>
          </p:nvPr>
        </p:nvSpPr>
        <p:spPr/>
        <p:txBody>
          <a:bodyPr/>
          <a:lstStyle/>
          <a:p>
            <a:fld id="{79EBB305-9196-4C04-9124-CCFE593964AF}" type="slidenum">
              <a:t>‹Nr.›</a:t>
            </a:fld>
            <a:endParaRPr/>
          </a:p>
        </p:txBody>
      </p:sp>
    </p:spTree>
    <p:extLst>
      <p:ext uri="{BB962C8B-B14F-4D97-AF65-F5344CB8AC3E}">
        <p14:creationId xmlns:p14="http://schemas.microsoft.com/office/powerpoint/2010/main" val="11586720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Rechteck 8">
            <a:extLst>
              <a:ext uri="{FF2B5EF4-FFF2-40B4-BE49-F238E27FC236}">
                <a16:creationId xmlns:a16="http://schemas.microsoft.com/office/drawing/2014/main" id="{22FBD6E8-5349-3277-0A6D-FB06117C23B9}"/>
              </a:ext>
            </a:extLst>
          </p:cNvPr>
          <p:cNvSpPr/>
          <p:nvPr userDrawn="1"/>
        </p:nvSpPr>
        <p:spPr>
          <a:xfrm>
            <a:off x="850075" y="6224463"/>
            <a:ext cx="10516425" cy="633537"/>
          </a:xfrm>
          <a:prstGeom prst="rect">
            <a:avLst/>
          </a:prstGeom>
          <a:solidFill>
            <a:srgbClr val="F2EC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platzhalter 1">
            <a:extLst>
              <a:ext uri="{FF2B5EF4-FFF2-40B4-BE49-F238E27FC236}">
                <a16:creationId xmlns:a16="http://schemas.microsoft.com/office/drawing/2014/main" id="{D82F6F3A-1C72-4567-DCCC-20F3EA754C2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dirty="0"/>
              <a:t>Mastertitelformat bearbeiten</a:t>
            </a:r>
          </a:p>
        </p:txBody>
      </p:sp>
      <p:sp>
        <p:nvSpPr>
          <p:cNvPr id="3" name="Textplatzhalter 2">
            <a:extLst>
              <a:ext uri="{FF2B5EF4-FFF2-40B4-BE49-F238E27FC236}">
                <a16:creationId xmlns:a16="http://schemas.microsoft.com/office/drawing/2014/main" id="{8B9CD103-D819-8E13-22D0-468787F0B9D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7" name="Foliennummernplatzhalter 5">
            <a:extLst>
              <a:ext uri="{FF2B5EF4-FFF2-40B4-BE49-F238E27FC236}">
                <a16:creationId xmlns:a16="http://schemas.microsoft.com/office/drawing/2014/main" id="{99B69E7E-04CC-61B9-DC03-E26076CA5908}"/>
              </a:ext>
            </a:extLst>
          </p:cNvPr>
          <p:cNvSpPr txBox="1">
            <a:spLocks/>
          </p:cNvSpPr>
          <p:nvPr userDrawn="1"/>
        </p:nvSpPr>
        <p:spPr>
          <a:xfrm>
            <a:off x="11379639" y="6378575"/>
            <a:ext cx="628405" cy="365125"/>
          </a:xfrm>
          <a:prstGeom prst="rect">
            <a:avLst/>
          </a:prstGeom>
          <a:ln>
            <a:noFill/>
          </a:ln>
        </p:spPr>
        <p:txBody>
          <a:bodyPr vert="horz" lIns="91440" tIns="45720" rIns="91440" bIns="45720" rtlCol="0" anchor="ctr"/>
          <a:lstStyle>
            <a:defPPr>
              <a:defRPr lang="de-DE"/>
            </a:defPPr>
            <a:lvl1pPr marL="0" algn="ctr" defTabSz="914400" rtl="0" eaLnBrk="1" latinLnBrk="0" hangingPunct="1">
              <a:defRPr sz="1200" kern="1200">
                <a:solidFill>
                  <a:schemeClr val="bg2">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159E7AA-9DE7-BD49-A254-9C08B1F35EF8}" type="slidenum">
              <a:rPr lang="de-DE" smtClean="0"/>
              <a:pPr/>
              <a:t>‹Nr.›</a:t>
            </a:fld>
            <a:endParaRPr lang="de-DE" dirty="0"/>
          </a:p>
        </p:txBody>
      </p:sp>
      <p:sp>
        <p:nvSpPr>
          <p:cNvPr id="10" name="Fußzeilenplatzhalter 6">
            <a:extLst>
              <a:ext uri="{FF2B5EF4-FFF2-40B4-BE49-F238E27FC236}">
                <a16:creationId xmlns:a16="http://schemas.microsoft.com/office/drawing/2014/main" id="{E06E9CEC-1184-AD4F-33BF-B6DDC59D866D}"/>
              </a:ext>
            </a:extLst>
          </p:cNvPr>
          <p:cNvSpPr>
            <a:spLocks noGrp="1"/>
          </p:cNvSpPr>
          <p:nvPr>
            <p:ph type="ftr" sz="quarter" idx="3"/>
          </p:nvPr>
        </p:nvSpPr>
        <p:spPr>
          <a:xfrm rot="-5400000">
            <a:off x="9637096" y="3999789"/>
            <a:ext cx="4091799" cy="282423"/>
          </a:xfrm>
          <a:prstGeom prst="rect">
            <a:avLst/>
          </a:prstGeom>
        </p:spPr>
        <p:txBody>
          <a:bodyPr vert="horz" lIns="91440" tIns="45720" rIns="91440" bIns="45720" rtlCol="0" anchor="ctr"/>
          <a:lstStyle>
            <a:lvl1pPr algn="ctr">
              <a:defRPr sz="1200">
                <a:solidFill>
                  <a:schemeClr val="bg2">
                    <a:lumMod val="50000"/>
                  </a:schemeClr>
                </a:solidFill>
              </a:defRPr>
            </a:lvl1pPr>
          </a:lstStyle>
          <a:p>
            <a:pPr algn="l"/>
            <a:r>
              <a:rPr lang="de-DE" spc="-1" dirty="0"/>
              <a:t>© Evangelisch-Lutherische Kirche in Bayern</a:t>
            </a:r>
          </a:p>
        </p:txBody>
      </p:sp>
      <p:pic>
        <p:nvPicPr>
          <p:cNvPr id="8" name="Grafik 7">
            <a:extLst>
              <a:ext uri="{FF2B5EF4-FFF2-40B4-BE49-F238E27FC236}">
                <a16:creationId xmlns:a16="http://schemas.microsoft.com/office/drawing/2014/main" id="{8AB53FE0-ECB8-2516-440B-90A3830BB568}"/>
              </a:ext>
            </a:extLst>
          </p:cNvPr>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997032" y="6374869"/>
            <a:ext cx="1548740" cy="330630"/>
          </a:xfrm>
          <a:prstGeom prst="rect">
            <a:avLst/>
          </a:prstGeom>
        </p:spPr>
      </p:pic>
    </p:spTree>
    <p:extLst>
      <p:ext uri="{BB962C8B-B14F-4D97-AF65-F5344CB8AC3E}">
        <p14:creationId xmlns:p14="http://schemas.microsoft.com/office/powerpoint/2010/main" val="3767666850"/>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66" r:id="rId4"/>
    <p:sldLayoutId id="2147483673" r:id="rId5"/>
    <p:sldLayoutId id="2147483674" r:id="rId6"/>
    <p:sldLayoutId id="2147483675" r:id="rId7"/>
    <p:sldLayoutId id="2147483676" r:id="rId8"/>
    <p:sldLayoutId id="2147483677" r:id="rId9"/>
    <p:sldLayoutId id="2147483671" r:id="rId10"/>
    <p:sldLayoutId id="2147483672" r:id="rId11"/>
    <p:sldLayoutId id="2147483660" r:id="rId12"/>
    <p:sldLayoutId id="2147483661" r:id="rId13"/>
    <p:sldLayoutId id="2147483662" r:id="rId14"/>
    <p:sldLayoutId id="2147483663" r:id="rId15"/>
    <p:sldLayoutId id="2147483664" r:id="rId16"/>
    <p:sldLayoutId id="2147483665" r:id="rId17"/>
    <p:sldLayoutId id="2147483678" r:id="rId18"/>
  </p:sldLayoutIdLst>
  <p:txStyles>
    <p:titleStyle>
      <a:lvl1pPr algn="l" defTabSz="914400" rtl="0" eaLnBrk="1" latinLnBrk="0" hangingPunct="1">
        <a:lnSpc>
          <a:spcPct val="90000"/>
        </a:lnSpc>
        <a:spcBef>
          <a:spcPct val="0"/>
        </a:spcBef>
        <a:buNone/>
        <a:defRPr sz="4400" kern="1200">
          <a:solidFill>
            <a:srgbClr val="AE3276"/>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orient="horz" pos="4133" userDrawn="1">
          <p15:clr>
            <a:srgbClr val="F26B43"/>
          </p15:clr>
        </p15:guide>
        <p15:guide id="4" pos="7355"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5.jp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8.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image" Target="../media/image11.png"/><Relationship Id="rId5" Type="http://schemas.openxmlformats.org/officeDocument/2006/relationships/image" Target="../media/image9.png"/><Relationship Id="rId4" Type="http://schemas.openxmlformats.org/officeDocument/2006/relationships/hyperlink" Target="mailto:ansprechstelleSG@elkb.de"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9.png"/><Relationship Id="rId5" Type="http://schemas.openxmlformats.org/officeDocument/2006/relationships/image" Target="../media/image11.png"/><Relationship Id="rId4" Type="http://schemas.openxmlformats.org/officeDocument/2006/relationships/hyperlink" Target="mailto:anerkennungskommission@elkb.de"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image" Target="../media/image11.png"/><Relationship Id="rId5" Type="http://schemas.openxmlformats.org/officeDocument/2006/relationships/image" Target="../media/image9.png"/><Relationship Id="rId4" Type="http://schemas.openxmlformats.org/officeDocument/2006/relationships/hyperlink" Target="mailto:meldestelleSG@elkb.de"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hyperlink" Target="mailto:praevention@elkb.de"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hteck 49">
            <a:extLst>
              <a:ext uri="{FF2B5EF4-FFF2-40B4-BE49-F238E27FC236}">
                <a16:creationId xmlns:a16="http://schemas.microsoft.com/office/drawing/2014/main" id="{FE86E54C-919D-605F-F6A8-C684D590FA73}"/>
              </a:ext>
            </a:extLst>
          </p:cNvPr>
          <p:cNvSpPr/>
          <p:nvPr/>
        </p:nvSpPr>
        <p:spPr>
          <a:xfrm>
            <a:off x="8236" y="1995055"/>
            <a:ext cx="8229600" cy="4566083"/>
          </a:xfrm>
          <a:prstGeom prst="rect">
            <a:avLst/>
          </a:prstGeom>
          <a:solidFill>
            <a:srgbClr val="AD216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solidFill>
                <a:srgbClr val="AD216A"/>
              </a:solidFill>
            </a:endParaRPr>
          </a:p>
        </p:txBody>
      </p:sp>
      <p:sp>
        <p:nvSpPr>
          <p:cNvPr id="63" name="Rechteck 62">
            <a:extLst>
              <a:ext uri="{FF2B5EF4-FFF2-40B4-BE49-F238E27FC236}">
                <a16:creationId xmlns:a16="http://schemas.microsoft.com/office/drawing/2014/main" id="{BC6DB60E-0D50-9FAB-A22D-9CB5415946AA}"/>
              </a:ext>
            </a:extLst>
          </p:cNvPr>
          <p:cNvSpPr/>
          <p:nvPr/>
        </p:nvSpPr>
        <p:spPr>
          <a:xfrm>
            <a:off x="0" y="6561138"/>
            <a:ext cx="12192000" cy="323602"/>
          </a:xfrm>
          <a:prstGeom prst="rect">
            <a:avLst/>
          </a:prstGeom>
          <a:solidFill>
            <a:srgbClr val="F2EC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62" name="Grafik 61">
            <a:extLst>
              <a:ext uri="{FF2B5EF4-FFF2-40B4-BE49-F238E27FC236}">
                <a16:creationId xmlns:a16="http://schemas.microsoft.com/office/drawing/2014/main" id="{DB1FD615-1CE9-D4B7-81F8-1C3D8D06ECDA}"/>
              </a:ext>
            </a:extLst>
          </p:cNvPr>
          <p:cNvPicPr>
            <a:picLocks noChangeAspect="1"/>
          </p:cNvPicPr>
          <p:nvPr/>
        </p:nvPicPr>
        <p:blipFill>
          <a:blip r:embed="rId3"/>
          <a:stretch>
            <a:fillRect/>
          </a:stretch>
        </p:blipFill>
        <p:spPr>
          <a:xfrm>
            <a:off x="486885" y="555396"/>
            <a:ext cx="3193017" cy="679638"/>
          </a:xfrm>
          <a:prstGeom prst="rect">
            <a:avLst/>
          </a:prstGeom>
        </p:spPr>
      </p:pic>
      <p:sp>
        <p:nvSpPr>
          <p:cNvPr id="46" name="Titel 45">
            <a:extLst>
              <a:ext uri="{FF2B5EF4-FFF2-40B4-BE49-F238E27FC236}">
                <a16:creationId xmlns:a16="http://schemas.microsoft.com/office/drawing/2014/main" id="{53AD8C4E-D8B0-1207-3559-EEF6A2A2AA51}"/>
              </a:ext>
            </a:extLst>
          </p:cNvPr>
          <p:cNvSpPr>
            <a:spLocks noGrp="1"/>
          </p:cNvSpPr>
          <p:nvPr>
            <p:ph type="ctrTitle"/>
          </p:nvPr>
        </p:nvSpPr>
        <p:spPr>
          <a:xfrm>
            <a:off x="993569" y="1938313"/>
            <a:ext cx="5102431" cy="2387600"/>
          </a:xfrm>
        </p:spPr>
        <p:txBody>
          <a:bodyPr>
            <a:noAutofit/>
          </a:bodyPr>
          <a:lstStyle/>
          <a:p>
            <a:pPr algn="l">
              <a:lnSpc>
                <a:spcPct val="100000"/>
              </a:lnSpc>
            </a:pPr>
            <a:r>
              <a:rPr lang="de-DE" sz="4000" b="1" dirty="0">
                <a:solidFill>
                  <a:schemeClr val="bg1"/>
                </a:solidFill>
                <a:latin typeface="+mn-lt"/>
              </a:rPr>
              <a:t>Nähe &amp; Distanz</a:t>
            </a:r>
            <a:br>
              <a:rPr lang="de-DE" sz="4000" b="1" dirty="0">
                <a:solidFill>
                  <a:schemeClr val="bg1"/>
                </a:solidFill>
                <a:latin typeface="+mn-lt"/>
              </a:rPr>
            </a:br>
            <a:endParaRPr lang="de-DE" sz="3600" dirty="0">
              <a:solidFill>
                <a:schemeClr val="bg1"/>
              </a:solidFill>
              <a:latin typeface="+mn-lt"/>
            </a:endParaRPr>
          </a:p>
        </p:txBody>
      </p:sp>
      <p:sp>
        <p:nvSpPr>
          <p:cNvPr id="47" name="Untertitel 46">
            <a:extLst>
              <a:ext uri="{FF2B5EF4-FFF2-40B4-BE49-F238E27FC236}">
                <a16:creationId xmlns:a16="http://schemas.microsoft.com/office/drawing/2014/main" id="{023477F8-0AA0-F618-7963-0C2F6B1A974D}"/>
              </a:ext>
            </a:extLst>
          </p:cNvPr>
          <p:cNvSpPr>
            <a:spLocks noGrp="1"/>
          </p:cNvSpPr>
          <p:nvPr>
            <p:ph type="subTitle" idx="1"/>
          </p:nvPr>
        </p:nvSpPr>
        <p:spPr>
          <a:xfrm>
            <a:off x="993568" y="4619502"/>
            <a:ext cx="6262255" cy="1187532"/>
          </a:xfrm>
        </p:spPr>
        <p:txBody>
          <a:bodyPr>
            <a:normAutofit/>
          </a:bodyPr>
          <a:lstStyle/>
          <a:p>
            <a:pPr marL="0" indent="0" algn="l">
              <a:buNone/>
            </a:pPr>
            <a:r>
              <a:rPr lang="de-DE" sz="2200" dirty="0">
                <a:solidFill>
                  <a:srgbClr val="F6AB2F"/>
                </a:solidFill>
              </a:rPr>
              <a:t>Datum: </a:t>
            </a:r>
            <a:br>
              <a:rPr lang="de-DE" sz="2200" dirty="0">
                <a:solidFill>
                  <a:srgbClr val="F6AB2F"/>
                </a:solidFill>
              </a:rPr>
            </a:br>
            <a:r>
              <a:rPr lang="de-DE" sz="2200" dirty="0">
                <a:solidFill>
                  <a:srgbClr val="F6AB2F"/>
                </a:solidFill>
              </a:rPr>
              <a:t>Ort: </a:t>
            </a:r>
          </a:p>
          <a:p>
            <a:pPr marL="0" indent="0" algn="l">
              <a:buNone/>
            </a:pPr>
            <a:r>
              <a:rPr lang="de-DE" sz="2200" dirty="0">
                <a:solidFill>
                  <a:srgbClr val="F6AB2F"/>
                </a:solidFill>
              </a:rPr>
              <a:t>Referent*in:</a:t>
            </a:r>
          </a:p>
        </p:txBody>
      </p:sp>
      <p:cxnSp>
        <p:nvCxnSpPr>
          <p:cNvPr id="65" name="Gerade Verbindung 64">
            <a:extLst>
              <a:ext uri="{FF2B5EF4-FFF2-40B4-BE49-F238E27FC236}">
                <a16:creationId xmlns:a16="http://schemas.microsoft.com/office/drawing/2014/main" id="{C3000994-CBB1-F517-54BF-B64646E5104D}"/>
              </a:ext>
            </a:extLst>
          </p:cNvPr>
          <p:cNvCxnSpPr>
            <a:cxnSpLocks/>
          </p:cNvCxnSpPr>
          <p:nvPr/>
        </p:nvCxnSpPr>
        <p:spPr>
          <a:xfrm>
            <a:off x="1072738" y="4417617"/>
            <a:ext cx="4698670" cy="0"/>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extfeld 2">
            <a:extLst>
              <a:ext uri="{FF2B5EF4-FFF2-40B4-BE49-F238E27FC236}">
                <a16:creationId xmlns:a16="http://schemas.microsoft.com/office/drawing/2014/main" id="{2ED76F9F-B070-2419-9ADF-501B340CA850}"/>
              </a:ext>
            </a:extLst>
          </p:cNvPr>
          <p:cNvSpPr txBox="1"/>
          <p:nvPr/>
        </p:nvSpPr>
        <p:spPr>
          <a:xfrm>
            <a:off x="984438" y="5747656"/>
            <a:ext cx="5330305" cy="923330"/>
          </a:xfrm>
          <a:prstGeom prst="rect">
            <a:avLst/>
          </a:prstGeom>
          <a:noFill/>
        </p:spPr>
        <p:txBody>
          <a:bodyPr wrap="none" rtlCol="0">
            <a:spAutoFit/>
          </a:bodyPr>
          <a:lstStyle/>
          <a:p>
            <a:r>
              <a:rPr lang="de-DE" sz="1800" dirty="0">
                <a:solidFill>
                  <a:schemeClr val="bg1">
                    <a:alpha val="50564"/>
                  </a:schemeClr>
                </a:solidFill>
              </a:rPr>
              <a:t>FACHSTELLE FÜR DEN UMGANG MIT </a:t>
            </a:r>
          </a:p>
          <a:p>
            <a:r>
              <a:rPr lang="de-DE" sz="1800" dirty="0">
                <a:solidFill>
                  <a:schemeClr val="bg1">
                    <a:alpha val="50564"/>
                  </a:schemeClr>
                </a:solidFill>
              </a:rPr>
              <a:t>SEXUALISIERTER GEWALT – FACHBEREICH PRÄVENTION</a:t>
            </a:r>
          </a:p>
          <a:p>
            <a:endParaRPr lang="de-DE" dirty="0">
              <a:solidFill>
                <a:schemeClr val="tx1">
                  <a:alpha val="50564"/>
                </a:schemeClr>
              </a:solidFill>
            </a:endParaRPr>
          </a:p>
        </p:txBody>
      </p:sp>
      <p:sp>
        <p:nvSpPr>
          <p:cNvPr id="4" name="Rechteck 3">
            <a:extLst>
              <a:ext uri="{FF2B5EF4-FFF2-40B4-BE49-F238E27FC236}">
                <a16:creationId xmlns:a16="http://schemas.microsoft.com/office/drawing/2014/main" id="{9678AF39-95DC-2614-8210-9A76D4E3A5BD}"/>
              </a:ext>
            </a:extLst>
          </p:cNvPr>
          <p:cNvSpPr/>
          <p:nvPr/>
        </p:nvSpPr>
        <p:spPr>
          <a:xfrm>
            <a:off x="11244263" y="3336324"/>
            <a:ext cx="947737" cy="32248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Rechteck 4">
            <a:extLst>
              <a:ext uri="{FF2B5EF4-FFF2-40B4-BE49-F238E27FC236}">
                <a16:creationId xmlns:a16="http://schemas.microsoft.com/office/drawing/2014/main" id="{2B9C27C9-66BB-E7B3-AC6D-4A2F28DC53C2}"/>
              </a:ext>
            </a:extLst>
          </p:cNvPr>
          <p:cNvSpPr/>
          <p:nvPr/>
        </p:nvSpPr>
        <p:spPr>
          <a:xfrm>
            <a:off x="8254313" y="6145426"/>
            <a:ext cx="3122141" cy="41571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4" name="Grafik 73">
            <a:extLst>
              <a:ext uri="{FF2B5EF4-FFF2-40B4-BE49-F238E27FC236}">
                <a16:creationId xmlns:a16="http://schemas.microsoft.com/office/drawing/2014/main" id="{EB456957-6FC1-6C8C-624D-4B8255D75024}"/>
              </a:ext>
            </a:extLst>
          </p:cNvPr>
          <p:cNvPicPr>
            <a:picLocks noChangeAspect="1"/>
          </p:cNvPicPr>
          <p:nvPr/>
        </p:nvPicPr>
        <p:blipFill>
          <a:blip r:embed="rId4"/>
          <a:stretch>
            <a:fillRect/>
          </a:stretch>
        </p:blipFill>
        <p:spPr>
          <a:xfrm>
            <a:off x="9695810" y="5807036"/>
            <a:ext cx="2329934" cy="647204"/>
          </a:xfrm>
          <a:prstGeom prst="rect">
            <a:avLst/>
          </a:prstGeom>
        </p:spPr>
      </p:pic>
      <p:sp>
        <p:nvSpPr>
          <p:cNvPr id="2" name="Oval 1">
            <a:extLst>
              <a:ext uri="{FF2B5EF4-FFF2-40B4-BE49-F238E27FC236}">
                <a16:creationId xmlns:a16="http://schemas.microsoft.com/office/drawing/2014/main" id="{1C43A9DC-FD22-16AF-E2B9-5EBDD4A9D43A}"/>
              </a:ext>
            </a:extLst>
          </p:cNvPr>
          <p:cNvSpPr/>
          <p:nvPr/>
        </p:nvSpPr>
        <p:spPr>
          <a:xfrm>
            <a:off x="6351372" y="576649"/>
            <a:ext cx="4423719" cy="541226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6" name="Grafik 5" descr="Ein Bild, das Text, Zeichnung, Cartoon, Kleidung enthält.&#10;&#10;KI-generierte Inhalte können fehlerhaft sein.">
            <a:extLst>
              <a:ext uri="{FF2B5EF4-FFF2-40B4-BE49-F238E27FC236}">
                <a16:creationId xmlns:a16="http://schemas.microsoft.com/office/drawing/2014/main" id="{C7A5CB0A-1C93-4909-EA72-5E31A0C3CBFD}"/>
              </a:ext>
            </a:extLst>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351372" y="1165953"/>
            <a:ext cx="4872397" cy="5692047"/>
          </a:xfrm>
          <a:prstGeom prst="rect">
            <a:avLst/>
          </a:prstGeom>
        </p:spPr>
      </p:pic>
    </p:spTree>
    <p:extLst>
      <p:ext uri="{BB962C8B-B14F-4D97-AF65-F5344CB8AC3E}">
        <p14:creationId xmlns:p14="http://schemas.microsoft.com/office/powerpoint/2010/main" val="8306566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E95C03A2-474F-2B0A-1AF4-E943A456FADF}"/>
              </a:ext>
            </a:extLst>
          </p:cNvPr>
          <p:cNvSpPr>
            <a:spLocks noGrp="1"/>
          </p:cNvSpPr>
          <p:nvPr>
            <p:ph type="title"/>
          </p:nvPr>
        </p:nvSpPr>
        <p:spPr>
          <a:xfrm>
            <a:off x="839788" y="457200"/>
            <a:ext cx="3932237" cy="1600200"/>
          </a:xfrm>
        </p:spPr>
        <p:txBody>
          <a:bodyPr>
            <a:normAutofit/>
          </a:bodyPr>
          <a:lstStyle/>
          <a:p>
            <a:r>
              <a:rPr lang="de-DE" sz="4000" dirty="0"/>
              <a:t>Warum ist das Thema wichtig?</a:t>
            </a:r>
            <a:endParaRPr lang="en-US" sz="4000" dirty="0"/>
          </a:p>
        </p:txBody>
      </p:sp>
      <p:graphicFrame>
        <p:nvGraphicFramePr>
          <p:cNvPr id="5" name="Inhaltsplatzhalter 2">
            <a:extLst>
              <a:ext uri="{FF2B5EF4-FFF2-40B4-BE49-F238E27FC236}">
                <a16:creationId xmlns:a16="http://schemas.microsoft.com/office/drawing/2014/main" id="{DB09252E-68C8-71A8-A8A4-1C68C8EA559D}"/>
              </a:ext>
            </a:extLst>
          </p:cNvPr>
          <p:cNvGraphicFramePr>
            <a:graphicFrameLocks noGrp="1"/>
          </p:cNvGraphicFramePr>
          <p:nvPr>
            <p:ph idx="1"/>
            <p:extLst>
              <p:ext uri="{D42A27DB-BD31-4B8C-83A1-F6EECF244321}">
                <p14:modId xmlns:p14="http://schemas.microsoft.com/office/powerpoint/2010/main" val="1065786782"/>
              </p:ext>
            </p:extLst>
          </p:nvPr>
        </p:nvGraphicFramePr>
        <p:xfrm>
          <a:off x="5183188" y="987425"/>
          <a:ext cx="6172200" cy="48736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Grafik 3">
            <a:extLst>
              <a:ext uri="{FF2B5EF4-FFF2-40B4-BE49-F238E27FC236}">
                <a16:creationId xmlns:a16="http://schemas.microsoft.com/office/drawing/2014/main" id="{5C9A2430-6CF9-7A84-9F1C-A444287D7624}"/>
              </a:ext>
            </a:extLst>
          </p:cNvPr>
          <p:cNvPicPr>
            <a:picLocks noChangeAspect="1"/>
          </p:cNvPicPr>
          <p:nvPr/>
        </p:nvPicPr>
        <p:blipFill>
          <a:blip r:embed="rId8"/>
          <a:srcRect/>
          <a:stretch/>
        </p:blipFill>
        <p:spPr>
          <a:xfrm>
            <a:off x="4265415" y="3424237"/>
            <a:ext cx="2916842" cy="2191490"/>
          </a:xfrm>
          <a:prstGeom prst="rect">
            <a:avLst/>
          </a:prstGeom>
        </p:spPr>
      </p:pic>
    </p:spTree>
    <p:extLst>
      <p:ext uri="{BB962C8B-B14F-4D97-AF65-F5344CB8AC3E}">
        <p14:creationId xmlns:p14="http://schemas.microsoft.com/office/powerpoint/2010/main" val="20997458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chteck 2">
            <a:extLst>
              <a:ext uri="{FF2B5EF4-FFF2-40B4-BE49-F238E27FC236}">
                <a16:creationId xmlns:a16="http://schemas.microsoft.com/office/drawing/2014/main" id="{72EDA056-BC4A-F3D3-BED3-1DBB6293492A}"/>
              </a:ext>
            </a:extLst>
          </p:cNvPr>
          <p:cNvSpPr/>
          <p:nvPr/>
        </p:nvSpPr>
        <p:spPr>
          <a:xfrm rot="1739294">
            <a:off x="1460362" y="1975000"/>
            <a:ext cx="3790080" cy="3730488"/>
          </a:xfrm>
          <a:prstGeom prst="octagon">
            <a:avLst/>
          </a:prstGeom>
          <a:solidFill>
            <a:srgbClr val="E469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Abgerundetes Rechteck 6">
            <a:extLst>
              <a:ext uri="{FF2B5EF4-FFF2-40B4-BE49-F238E27FC236}">
                <a16:creationId xmlns:a16="http://schemas.microsoft.com/office/drawing/2014/main" id="{99A183B7-E478-9CD6-ABDD-CFCD202052E5}"/>
              </a:ext>
            </a:extLst>
          </p:cNvPr>
          <p:cNvSpPr/>
          <p:nvPr/>
        </p:nvSpPr>
        <p:spPr>
          <a:xfrm>
            <a:off x="2607909" y="2631803"/>
            <a:ext cx="2337254" cy="2229194"/>
          </a:xfrm>
          <a:prstGeom prst="roundRect">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Titel 3">
            <a:extLst>
              <a:ext uri="{FF2B5EF4-FFF2-40B4-BE49-F238E27FC236}">
                <a16:creationId xmlns:a16="http://schemas.microsoft.com/office/drawing/2014/main" id="{4ED38693-6C22-4161-0EC8-4EEA9F39576D}"/>
              </a:ext>
            </a:extLst>
          </p:cNvPr>
          <p:cNvSpPr>
            <a:spLocks noGrp="1"/>
          </p:cNvSpPr>
          <p:nvPr>
            <p:ph type="title" idx="4294967295"/>
          </p:nvPr>
        </p:nvSpPr>
        <p:spPr>
          <a:xfrm>
            <a:off x="1930400" y="962025"/>
            <a:ext cx="10261600" cy="752475"/>
          </a:xfrm>
        </p:spPr>
        <p:txBody>
          <a:bodyPr>
            <a:normAutofit fontScale="90000"/>
          </a:bodyPr>
          <a:lstStyle/>
          <a:p>
            <a:r>
              <a:rPr lang="de-DE" sz="4400" b="0" strike="noStrike" spc="-1" dirty="0">
                <a:solidFill>
                  <a:srgbClr val="AD216A"/>
                </a:solidFill>
                <a:latin typeface="calibri"/>
              </a:rPr>
              <a:t>  Sensibilisierung</a:t>
            </a:r>
            <a:br>
              <a:rPr lang="de-DE" sz="4400" b="0" strike="noStrike" spc="-1" dirty="0">
                <a:solidFill>
                  <a:srgbClr val="4B2375"/>
                </a:solidFill>
                <a:latin typeface="calibri"/>
              </a:rPr>
            </a:br>
            <a:endParaRPr lang="de-DE" dirty="0"/>
          </a:p>
        </p:txBody>
      </p:sp>
      <p:sp>
        <p:nvSpPr>
          <p:cNvPr id="10" name="Inhaltsplatzhalter 9">
            <a:extLst>
              <a:ext uri="{FF2B5EF4-FFF2-40B4-BE49-F238E27FC236}">
                <a16:creationId xmlns:a16="http://schemas.microsoft.com/office/drawing/2014/main" id="{44E1F113-2C3D-3D92-954E-2399A2B89F9C}"/>
              </a:ext>
            </a:extLst>
          </p:cNvPr>
          <p:cNvSpPr>
            <a:spLocks noGrp="1"/>
          </p:cNvSpPr>
          <p:nvPr>
            <p:ph idx="4294967295"/>
          </p:nvPr>
        </p:nvSpPr>
        <p:spPr>
          <a:xfrm>
            <a:off x="5842245" y="1785431"/>
            <a:ext cx="5013325" cy="4351338"/>
          </a:xfrm>
        </p:spPr>
        <p:txBody>
          <a:bodyPr/>
          <a:lstStyle/>
          <a:p>
            <a:pPr marL="0" lvl="0" indent="0">
              <a:buClr>
                <a:srgbClr val="E4692A"/>
              </a:buClr>
              <a:buSzPct val="100000"/>
              <a:buNone/>
              <a:defRPr/>
            </a:pPr>
            <a:r>
              <a:rPr lang="de-DE" sz="2400" b="1" spc="100" dirty="0">
                <a:solidFill>
                  <a:schemeClr val="bg2">
                    <a:lumMod val="10000"/>
                  </a:schemeClr>
                </a:solidFill>
                <a:latin typeface="Calibri" panose="020F0502020204030204"/>
              </a:rPr>
              <a:t>AUFGABE</a:t>
            </a:r>
          </a:p>
          <a:p>
            <a:pPr lvl="0">
              <a:lnSpc>
                <a:spcPct val="100000"/>
              </a:lnSpc>
              <a:buClr>
                <a:srgbClr val="E4692A"/>
              </a:buClr>
              <a:buSzPct val="100000"/>
              <a:defRPr/>
            </a:pPr>
            <a:r>
              <a:rPr lang="de-DE" sz="2400" dirty="0">
                <a:solidFill>
                  <a:schemeClr val="bg2">
                    <a:lumMod val="10000"/>
                  </a:schemeClr>
                </a:solidFill>
                <a:latin typeface="Calibri" panose="020F0502020204030204"/>
              </a:rPr>
              <a:t>Lesen Sie sich in Kleingruppen </a:t>
            </a:r>
            <a:br>
              <a:rPr lang="de-DE" sz="2400" dirty="0">
                <a:solidFill>
                  <a:schemeClr val="bg2">
                    <a:lumMod val="10000"/>
                  </a:schemeClr>
                </a:solidFill>
                <a:latin typeface="Calibri" panose="020F0502020204030204"/>
              </a:rPr>
            </a:br>
            <a:r>
              <a:rPr lang="de-DE" sz="2400" dirty="0">
                <a:solidFill>
                  <a:schemeClr val="bg2">
                    <a:lumMod val="10000"/>
                  </a:schemeClr>
                </a:solidFill>
                <a:latin typeface="Calibri" panose="020F0502020204030204"/>
              </a:rPr>
              <a:t>das/die Fallbeispiel/e durch.</a:t>
            </a:r>
          </a:p>
          <a:p>
            <a:pPr lvl="0">
              <a:lnSpc>
                <a:spcPct val="100000"/>
              </a:lnSpc>
              <a:buClr>
                <a:srgbClr val="E4692A"/>
              </a:buClr>
              <a:buSzPct val="100000"/>
              <a:defRPr/>
            </a:pPr>
            <a:r>
              <a:rPr lang="de-DE" sz="2400" dirty="0">
                <a:solidFill>
                  <a:schemeClr val="bg2">
                    <a:lumMod val="10000"/>
                  </a:schemeClr>
                </a:solidFill>
                <a:latin typeface="Calibri" panose="020F0502020204030204"/>
              </a:rPr>
              <a:t>Diskutieren Sie die Fälle. </a:t>
            </a:r>
          </a:p>
          <a:p>
            <a:pPr lvl="0">
              <a:lnSpc>
                <a:spcPct val="100000"/>
              </a:lnSpc>
              <a:buClr>
                <a:srgbClr val="E4692A"/>
              </a:buClr>
              <a:buSzPct val="100000"/>
              <a:defRPr/>
            </a:pPr>
            <a:r>
              <a:rPr lang="de-DE" sz="2400" dirty="0">
                <a:solidFill>
                  <a:schemeClr val="bg2">
                    <a:lumMod val="10000"/>
                  </a:schemeClr>
                </a:solidFill>
                <a:latin typeface="Calibri" panose="020F0502020204030204"/>
              </a:rPr>
              <a:t>Welche Handlungsoptionen gibt es?</a:t>
            </a:r>
          </a:p>
          <a:p>
            <a:pPr lvl="0">
              <a:lnSpc>
                <a:spcPct val="100000"/>
              </a:lnSpc>
              <a:buClr>
                <a:srgbClr val="E4692A"/>
              </a:buClr>
              <a:buSzPct val="100000"/>
              <a:defRPr/>
            </a:pPr>
            <a:r>
              <a:rPr lang="de-DE" sz="2400" dirty="0">
                <a:solidFill>
                  <a:schemeClr val="bg2">
                    <a:lumMod val="10000"/>
                  </a:schemeClr>
                </a:solidFill>
                <a:latin typeface="Calibri" panose="020F0502020204030204"/>
              </a:rPr>
              <a:t>Notieren Sie Ihre Ergebnisse auf Moderationskarten</a:t>
            </a:r>
          </a:p>
          <a:p>
            <a:endParaRPr lang="de-DE" dirty="0"/>
          </a:p>
        </p:txBody>
      </p:sp>
      <p:cxnSp>
        <p:nvCxnSpPr>
          <p:cNvPr id="5" name="Gerade Verbindung 4">
            <a:extLst>
              <a:ext uri="{FF2B5EF4-FFF2-40B4-BE49-F238E27FC236}">
                <a16:creationId xmlns:a16="http://schemas.microsoft.com/office/drawing/2014/main" id="{7FCC7929-C47C-733D-EDDE-0DAE5F2FAB1D}"/>
              </a:ext>
            </a:extLst>
          </p:cNvPr>
          <p:cNvCxnSpPr>
            <a:cxnSpLocks/>
          </p:cNvCxnSpPr>
          <p:nvPr/>
        </p:nvCxnSpPr>
        <p:spPr>
          <a:xfrm>
            <a:off x="2743200" y="2021983"/>
            <a:ext cx="0" cy="734095"/>
          </a:xfrm>
          <a:prstGeom prst="line">
            <a:avLst/>
          </a:prstGeom>
          <a:ln w="25400">
            <a:solidFill>
              <a:srgbClr val="F6AB2F">
                <a:alpha val="42000"/>
              </a:srgbClr>
            </a:solidFill>
          </a:ln>
        </p:spPr>
        <p:style>
          <a:lnRef idx="1">
            <a:schemeClr val="accent1"/>
          </a:lnRef>
          <a:fillRef idx="0">
            <a:schemeClr val="accent1"/>
          </a:fillRef>
          <a:effectRef idx="0">
            <a:schemeClr val="accent1"/>
          </a:effectRef>
          <a:fontRef idx="minor">
            <a:schemeClr val="tx1"/>
          </a:fontRef>
        </p:style>
      </p:cxnSp>
      <p:cxnSp>
        <p:nvCxnSpPr>
          <p:cNvPr id="13" name="Gerade Verbindung 12">
            <a:extLst>
              <a:ext uri="{FF2B5EF4-FFF2-40B4-BE49-F238E27FC236}">
                <a16:creationId xmlns:a16="http://schemas.microsoft.com/office/drawing/2014/main" id="{A5417210-E3A9-9C9D-A1EF-65E2A233F7A6}"/>
              </a:ext>
            </a:extLst>
          </p:cNvPr>
          <p:cNvCxnSpPr>
            <a:cxnSpLocks/>
          </p:cNvCxnSpPr>
          <p:nvPr/>
        </p:nvCxnSpPr>
        <p:spPr>
          <a:xfrm>
            <a:off x="2676659" y="5213798"/>
            <a:ext cx="0" cy="440027"/>
          </a:xfrm>
          <a:prstGeom prst="line">
            <a:avLst/>
          </a:prstGeom>
          <a:ln w="25400">
            <a:solidFill>
              <a:srgbClr val="F6AB2F">
                <a:alpha val="42000"/>
              </a:srgbClr>
            </a:solidFill>
          </a:ln>
        </p:spPr>
        <p:style>
          <a:lnRef idx="1">
            <a:schemeClr val="accent1"/>
          </a:lnRef>
          <a:fillRef idx="0">
            <a:schemeClr val="accent1"/>
          </a:fillRef>
          <a:effectRef idx="0">
            <a:schemeClr val="accent1"/>
          </a:effectRef>
          <a:fontRef idx="minor">
            <a:schemeClr val="tx1"/>
          </a:fontRef>
        </p:style>
      </p:cxnSp>
      <p:pic>
        <p:nvPicPr>
          <p:cNvPr id="2" name="Grafik 1">
            <a:extLst>
              <a:ext uri="{FF2B5EF4-FFF2-40B4-BE49-F238E27FC236}">
                <a16:creationId xmlns:a16="http://schemas.microsoft.com/office/drawing/2014/main" id="{9CF75BAB-65E8-FE2A-A363-EEF2B1E5003E}"/>
              </a:ext>
            </a:extLst>
          </p:cNvPr>
          <p:cNvPicPr>
            <a:picLocks noChangeAspect="1"/>
          </p:cNvPicPr>
          <p:nvPr/>
        </p:nvPicPr>
        <p:blipFill>
          <a:blip r:embed="rId3"/>
          <a:srcRect/>
          <a:stretch/>
        </p:blipFill>
        <p:spPr>
          <a:xfrm>
            <a:off x="3115088" y="2923050"/>
            <a:ext cx="1322895" cy="1834388"/>
          </a:xfrm>
          <a:prstGeom prst="rect">
            <a:avLst/>
          </a:prstGeom>
        </p:spPr>
      </p:pic>
    </p:spTree>
    <p:extLst>
      <p:ext uri="{BB962C8B-B14F-4D97-AF65-F5344CB8AC3E}">
        <p14:creationId xmlns:p14="http://schemas.microsoft.com/office/powerpoint/2010/main" val="40107870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Gerade Verbindung 16">
            <a:extLst>
              <a:ext uri="{FF2B5EF4-FFF2-40B4-BE49-F238E27FC236}">
                <a16:creationId xmlns:a16="http://schemas.microsoft.com/office/drawing/2014/main" id="{8306FC2B-D640-7A11-324E-11D72F4F9187}"/>
              </a:ext>
            </a:extLst>
          </p:cNvPr>
          <p:cNvCxnSpPr>
            <a:cxnSpLocks/>
          </p:cNvCxnSpPr>
          <p:nvPr/>
        </p:nvCxnSpPr>
        <p:spPr>
          <a:xfrm>
            <a:off x="1950016" y="2614749"/>
            <a:ext cx="1990613" cy="0"/>
          </a:xfrm>
          <a:prstGeom prst="line">
            <a:avLst/>
          </a:prstGeom>
          <a:ln w="127000">
            <a:solidFill>
              <a:srgbClr val="FFC000">
                <a:alpha val="46000"/>
              </a:srgbClr>
            </a:solidFill>
          </a:ln>
        </p:spPr>
        <p:style>
          <a:lnRef idx="1">
            <a:schemeClr val="accent1"/>
          </a:lnRef>
          <a:fillRef idx="0">
            <a:schemeClr val="accent1"/>
          </a:fillRef>
          <a:effectRef idx="0">
            <a:schemeClr val="accent1"/>
          </a:effectRef>
          <a:fontRef idx="minor">
            <a:schemeClr val="tx1"/>
          </a:fontRef>
        </p:style>
      </p:cxnSp>
      <p:sp>
        <p:nvSpPr>
          <p:cNvPr id="4" name="Titel 3">
            <a:extLst>
              <a:ext uri="{FF2B5EF4-FFF2-40B4-BE49-F238E27FC236}">
                <a16:creationId xmlns:a16="http://schemas.microsoft.com/office/drawing/2014/main" id="{4ED38693-6C22-4161-0EC8-4EEA9F39576D}"/>
              </a:ext>
            </a:extLst>
          </p:cNvPr>
          <p:cNvSpPr>
            <a:spLocks noGrp="1"/>
          </p:cNvSpPr>
          <p:nvPr>
            <p:ph type="title"/>
          </p:nvPr>
        </p:nvSpPr>
        <p:spPr/>
        <p:txBody>
          <a:bodyPr>
            <a:normAutofit/>
          </a:bodyPr>
          <a:lstStyle/>
          <a:p>
            <a:r>
              <a:rPr lang="de-DE" sz="4400" b="0" strike="noStrike" spc="-1" dirty="0">
                <a:solidFill>
                  <a:srgbClr val="AD216A"/>
                </a:solidFill>
                <a:latin typeface="calibri"/>
              </a:rPr>
              <a:t>Sensibilisierung</a:t>
            </a:r>
            <a:br>
              <a:rPr lang="de-DE" sz="4400" b="0" strike="noStrike" spc="-1" dirty="0">
                <a:solidFill>
                  <a:srgbClr val="4B2375"/>
                </a:solidFill>
                <a:latin typeface="calibri"/>
              </a:rPr>
            </a:br>
            <a:endParaRPr lang="de-DE" dirty="0"/>
          </a:p>
        </p:txBody>
      </p:sp>
      <p:cxnSp>
        <p:nvCxnSpPr>
          <p:cNvPr id="3" name="Gerade Verbindung 2">
            <a:extLst>
              <a:ext uri="{FF2B5EF4-FFF2-40B4-BE49-F238E27FC236}">
                <a16:creationId xmlns:a16="http://schemas.microsoft.com/office/drawing/2014/main" id="{03017953-2484-376A-12AD-B01B59785F17}"/>
              </a:ext>
            </a:extLst>
          </p:cNvPr>
          <p:cNvCxnSpPr>
            <a:cxnSpLocks/>
          </p:cNvCxnSpPr>
          <p:nvPr/>
        </p:nvCxnSpPr>
        <p:spPr>
          <a:xfrm>
            <a:off x="8414656" y="3456868"/>
            <a:ext cx="1652453" cy="0"/>
          </a:xfrm>
          <a:prstGeom prst="line">
            <a:avLst/>
          </a:prstGeom>
          <a:ln w="127000">
            <a:solidFill>
              <a:srgbClr val="FFC000">
                <a:alpha val="46000"/>
              </a:srgbClr>
            </a:solidFill>
          </a:ln>
        </p:spPr>
        <p:style>
          <a:lnRef idx="1">
            <a:schemeClr val="accent1"/>
          </a:lnRef>
          <a:fillRef idx="0">
            <a:schemeClr val="accent1"/>
          </a:fillRef>
          <a:effectRef idx="0">
            <a:schemeClr val="accent1"/>
          </a:effectRef>
          <a:fontRef idx="minor">
            <a:schemeClr val="tx1"/>
          </a:fontRef>
        </p:style>
      </p:cxnSp>
      <p:cxnSp>
        <p:nvCxnSpPr>
          <p:cNvPr id="7" name="Gerade Verbindung 6">
            <a:extLst>
              <a:ext uri="{FF2B5EF4-FFF2-40B4-BE49-F238E27FC236}">
                <a16:creationId xmlns:a16="http://schemas.microsoft.com/office/drawing/2014/main" id="{44DD4584-F3CF-CCC9-6403-992502770FFC}"/>
              </a:ext>
            </a:extLst>
          </p:cNvPr>
          <p:cNvCxnSpPr>
            <a:cxnSpLocks/>
          </p:cNvCxnSpPr>
          <p:nvPr/>
        </p:nvCxnSpPr>
        <p:spPr>
          <a:xfrm>
            <a:off x="1919536" y="3429000"/>
            <a:ext cx="1990613" cy="0"/>
          </a:xfrm>
          <a:prstGeom prst="line">
            <a:avLst/>
          </a:prstGeom>
          <a:ln w="127000">
            <a:solidFill>
              <a:srgbClr val="FFC000">
                <a:alpha val="46000"/>
              </a:srgbClr>
            </a:solidFill>
          </a:ln>
        </p:spPr>
        <p:style>
          <a:lnRef idx="1">
            <a:schemeClr val="accent1"/>
          </a:lnRef>
          <a:fillRef idx="0">
            <a:schemeClr val="accent1"/>
          </a:fillRef>
          <a:effectRef idx="0">
            <a:schemeClr val="accent1"/>
          </a:effectRef>
          <a:fontRef idx="minor">
            <a:schemeClr val="tx1"/>
          </a:fontRef>
        </p:style>
      </p:cxnSp>
      <p:cxnSp>
        <p:nvCxnSpPr>
          <p:cNvPr id="9" name="Gerade Verbindung 8">
            <a:extLst>
              <a:ext uri="{FF2B5EF4-FFF2-40B4-BE49-F238E27FC236}">
                <a16:creationId xmlns:a16="http://schemas.microsoft.com/office/drawing/2014/main" id="{64901C7A-BCEC-2FA0-C07A-5C3A7DD32FCF}"/>
              </a:ext>
            </a:extLst>
          </p:cNvPr>
          <p:cNvCxnSpPr>
            <a:cxnSpLocks/>
          </p:cNvCxnSpPr>
          <p:nvPr/>
        </p:nvCxnSpPr>
        <p:spPr>
          <a:xfrm>
            <a:off x="4971890" y="2606040"/>
            <a:ext cx="1990613" cy="0"/>
          </a:xfrm>
          <a:prstGeom prst="line">
            <a:avLst/>
          </a:prstGeom>
          <a:ln w="127000">
            <a:solidFill>
              <a:srgbClr val="FFC000">
                <a:alpha val="46000"/>
              </a:srgbClr>
            </a:solidFill>
          </a:ln>
        </p:spPr>
        <p:style>
          <a:lnRef idx="1">
            <a:schemeClr val="accent1"/>
          </a:lnRef>
          <a:fillRef idx="0">
            <a:schemeClr val="accent1"/>
          </a:fillRef>
          <a:effectRef idx="0">
            <a:schemeClr val="accent1"/>
          </a:effectRef>
          <a:fontRef idx="minor">
            <a:schemeClr val="tx1"/>
          </a:fontRef>
        </p:style>
      </p:cxnSp>
      <p:cxnSp>
        <p:nvCxnSpPr>
          <p:cNvPr id="11" name="Gerade Verbindung 10">
            <a:extLst>
              <a:ext uri="{FF2B5EF4-FFF2-40B4-BE49-F238E27FC236}">
                <a16:creationId xmlns:a16="http://schemas.microsoft.com/office/drawing/2014/main" id="{97E7D4EB-EE60-089C-58CC-A65ECEEFB42E}"/>
              </a:ext>
            </a:extLst>
          </p:cNvPr>
          <p:cNvCxnSpPr>
            <a:cxnSpLocks/>
          </p:cNvCxnSpPr>
          <p:nvPr/>
        </p:nvCxnSpPr>
        <p:spPr>
          <a:xfrm>
            <a:off x="4179410" y="3947160"/>
            <a:ext cx="1637916" cy="0"/>
          </a:xfrm>
          <a:prstGeom prst="line">
            <a:avLst/>
          </a:prstGeom>
          <a:ln w="127000">
            <a:solidFill>
              <a:srgbClr val="FFC000">
                <a:alpha val="46000"/>
              </a:srgbClr>
            </a:solidFill>
          </a:ln>
        </p:spPr>
        <p:style>
          <a:lnRef idx="1">
            <a:schemeClr val="accent1"/>
          </a:lnRef>
          <a:fillRef idx="0">
            <a:schemeClr val="accent1"/>
          </a:fillRef>
          <a:effectRef idx="0">
            <a:schemeClr val="accent1"/>
          </a:effectRef>
          <a:fontRef idx="minor">
            <a:schemeClr val="tx1"/>
          </a:fontRef>
        </p:style>
      </p:cxnSp>
      <p:sp>
        <p:nvSpPr>
          <p:cNvPr id="10" name="Inhaltsplatzhalter 9">
            <a:extLst>
              <a:ext uri="{FF2B5EF4-FFF2-40B4-BE49-F238E27FC236}">
                <a16:creationId xmlns:a16="http://schemas.microsoft.com/office/drawing/2014/main" id="{44E1F113-2C3D-3D92-954E-2399A2B89F9C}"/>
              </a:ext>
            </a:extLst>
          </p:cNvPr>
          <p:cNvSpPr>
            <a:spLocks noGrp="1"/>
          </p:cNvSpPr>
          <p:nvPr>
            <p:ph type="subTitle"/>
          </p:nvPr>
        </p:nvSpPr>
        <p:spPr>
          <a:xfrm>
            <a:off x="1551513" y="1495148"/>
            <a:ext cx="10515360" cy="4164840"/>
          </a:xfrm>
        </p:spPr>
        <p:txBody>
          <a:bodyPr>
            <a:normAutofit/>
          </a:bodyPr>
          <a:lstStyle/>
          <a:p>
            <a:pPr marL="0" lvl="0" indent="0">
              <a:buClr>
                <a:srgbClr val="E4692A"/>
              </a:buClr>
              <a:buSzPct val="100000"/>
              <a:buNone/>
              <a:defRPr/>
            </a:pPr>
            <a:r>
              <a:rPr lang="de-DE" sz="2400" b="1" dirty="0">
                <a:solidFill>
                  <a:schemeClr val="bg2">
                    <a:lumMod val="10000"/>
                  </a:schemeClr>
                </a:solidFill>
                <a:latin typeface="Calibri" panose="020F0502020204030204"/>
              </a:rPr>
              <a:t>Grundsätzlich gilt:</a:t>
            </a:r>
          </a:p>
          <a:p>
            <a:pPr marL="457200" indent="-456840">
              <a:lnSpc>
                <a:spcPct val="100000"/>
              </a:lnSpc>
              <a:buClr>
                <a:srgbClr val="E4692A"/>
              </a:buClr>
              <a:buSzPct val="100000"/>
              <a:buFont typeface="Arial"/>
              <a:buChar char="•"/>
            </a:pPr>
            <a:r>
              <a:rPr lang="de-DE" sz="2400" b="1" strike="noStrike" spc="-1" dirty="0">
                <a:solidFill>
                  <a:srgbClr val="000000"/>
                </a:solidFill>
                <a:latin typeface="Calibri"/>
              </a:rPr>
              <a:t>Einschätzungen</a:t>
            </a:r>
            <a:r>
              <a:rPr lang="de-DE" sz="2400" b="0" strike="noStrike" spc="-1" dirty="0">
                <a:solidFill>
                  <a:srgbClr val="000000"/>
                </a:solidFill>
                <a:latin typeface="Calibri"/>
              </a:rPr>
              <a:t> sind oft </a:t>
            </a:r>
            <a:r>
              <a:rPr lang="de-DE" sz="2400" b="1" strike="noStrike" spc="-1" dirty="0">
                <a:solidFill>
                  <a:srgbClr val="000000"/>
                </a:solidFill>
                <a:latin typeface="Calibri"/>
              </a:rPr>
              <a:t>unterschiedlich, </a:t>
            </a:r>
            <a:r>
              <a:rPr lang="de-DE" sz="2400" b="0" strike="noStrike" spc="-1" dirty="0">
                <a:solidFill>
                  <a:srgbClr val="000000"/>
                </a:solidFill>
                <a:latin typeface="Calibri"/>
              </a:rPr>
              <a:t>genauso wie persönliche Grenzen unterschiedlich verlaufen.</a:t>
            </a:r>
          </a:p>
          <a:p>
            <a:pPr marL="457200" indent="-456840">
              <a:lnSpc>
                <a:spcPct val="100000"/>
              </a:lnSpc>
              <a:buClr>
                <a:srgbClr val="E4692A"/>
              </a:buClr>
              <a:buSzPct val="100000"/>
              <a:buFont typeface="Arial"/>
              <a:buChar char="•"/>
            </a:pPr>
            <a:r>
              <a:rPr lang="de-DE" sz="2400" b="1" spc="-1" dirty="0">
                <a:solidFill>
                  <a:srgbClr val="000000"/>
                </a:solidFill>
                <a:latin typeface="Calibri"/>
              </a:rPr>
              <a:t>Verantwortung</a:t>
            </a:r>
            <a:r>
              <a:rPr lang="de-DE" sz="2400" spc="-1" dirty="0">
                <a:solidFill>
                  <a:srgbClr val="000000"/>
                </a:solidFill>
                <a:latin typeface="Calibri"/>
              </a:rPr>
              <a:t> für die Grenzen unserer Zielgruppen </a:t>
            </a:r>
            <a:r>
              <a:rPr lang="de-DE" sz="2400" b="1" spc="-1" dirty="0">
                <a:solidFill>
                  <a:srgbClr val="000000"/>
                </a:solidFill>
                <a:latin typeface="Calibri"/>
              </a:rPr>
              <a:t>liegt bei uns.</a:t>
            </a:r>
            <a:endParaRPr lang="de-DE" sz="2400" b="1" strike="noStrike" spc="-1" dirty="0">
              <a:latin typeface="Calibri"/>
            </a:endParaRPr>
          </a:p>
          <a:p>
            <a:pPr marL="457200" indent="-456840">
              <a:lnSpc>
                <a:spcPct val="100000"/>
              </a:lnSpc>
              <a:buClr>
                <a:srgbClr val="E4692A"/>
              </a:buClr>
              <a:buSzPct val="100000"/>
              <a:buFont typeface="Arial"/>
              <a:buChar char="•"/>
            </a:pPr>
            <a:r>
              <a:rPr lang="de-DE" sz="2400" b="0" strike="noStrike" spc="-1" dirty="0">
                <a:solidFill>
                  <a:srgbClr val="000000"/>
                </a:solidFill>
                <a:latin typeface="Calibri"/>
              </a:rPr>
              <a:t>Eigenes (ungutes) </a:t>
            </a:r>
            <a:r>
              <a:rPr lang="de-DE" sz="2400" b="1" strike="noStrike" spc="-1" dirty="0">
                <a:solidFill>
                  <a:srgbClr val="000000"/>
                </a:solidFill>
                <a:latin typeface="Calibri"/>
              </a:rPr>
              <a:t>Bauchgefühl</a:t>
            </a:r>
            <a:r>
              <a:rPr lang="de-DE" sz="2400" b="0" strike="noStrike" spc="-1" dirty="0">
                <a:solidFill>
                  <a:srgbClr val="000000"/>
                </a:solidFill>
                <a:latin typeface="Calibri"/>
              </a:rPr>
              <a:t> wahr- und ernstnehmen.</a:t>
            </a:r>
          </a:p>
          <a:p>
            <a:pPr marL="457200" indent="-456840">
              <a:lnSpc>
                <a:spcPct val="100000"/>
              </a:lnSpc>
              <a:buClr>
                <a:srgbClr val="E4692A"/>
              </a:buClr>
              <a:buSzPct val="100000"/>
              <a:buFont typeface="Arial"/>
              <a:buChar char="•"/>
            </a:pPr>
            <a:r>
              <a:rPr lang="de-DE" sz="2400" spc="-1" dirty="0">
                <a:solidFill>
                  <a:srgbClr val="000000"/>
                </a:solidFill>
              </a:rPr>
              <a:t>Tauschen Sie sich in </a:t>
            </a:r>
            <a:r>
              <a:rPr lang="de-DE" sz="2400" b="1" spc="-1" dirty="0">
                <a:solidFill>
                  <a:srgbClr val="000000"/>
                </a:solidFill>
              </a:rPr>
              <a:t>Ihren Teams/Hauptberuflichen/Person Ihres Vertrauens aus</a:t>
            </a:r>
            <a:r>
              <a:rPr lang="de-DE" sz="2400" spc="-1" dirty="0">
                <a:solidFill>
                  <a:srgbClr val="000000"/>
                </a:solidFill>
              </a:rPr>
              <a:t>, wenn sich Ihr Bauchgefühl meldet, oder Sie unsicher sind. Gleichen Sie </a:t>
            </a:r>
            <a:r>
              <a:rPr lang="de-DE" sz="2400" b="1" spc="-1" dirty="0">
                <a:solidFill>
                  <a:srgbClr val="000000"/>
                </a:solidFill>
              </a:rPr>
              <a:t>Wahrnehmungen und Einschätzung </a:t>
            </a:r>
            <a:r>
              <a:rPr lang="de-DE" sz="2400" spc="-1" dirty="0">
                <a:solidFill>
                  <a:srgbClr val="000000"/>
                </a:solidFill>
              </a:rPr>
              <a:t>ab.</a:t>
            </a:r>
            <a:endParaRPr lang="de-DE" sz="2800" b="0" strike="noStrike" spc="-1" dirty="0">
              <a:latin typeface="Calibri"/>
            </a:endParaRPr>
          </a:p>
        </p:txBody>
      </p:sp>
    </p:spTree>
    <p:extLst>
      <p:ext uri="{BB962C8B-B14F-4D97-AF65-F5344CB8AC3E}">
        <p14:creationId xmlns:p14="http://schemas.microsoft.com/office/powerpoint/2010/main" val="3824289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3" end="3"/>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59812805-5309-D1A7-3D08-96925239870E}"/>
              </a:ext>
            </a:extLst>
          </p:cNvPr>
          <p:cNvSpPr>
            <a:spLocks noGrp="1"/>
          </p:cNvSpPr>
          <p:nvPr>
            <p:ph type="title" idx="4294967295"/>
          </p:nvPr>
        </p:nvSpPr>
        <p:spPr>
          <a:xfrm>
            <a:off x="1774825" y="674688"/>
            <a:ext cx="10417175" cy="1325562"/>
          </a:xfrm>
        </p:spPr>
        <p:txBody>
          <a:bodyPr/>
          <a:lstStyle/>
          <a:p>
            <a:r>
              <a:rPr lang="de-DE" dirty="0"/>
              <a:t>Sicherung von Voice, Choice </a:t>
            </a:r>
            <a:br>
              <a:rPr lang="de-DE" dirty="0"/>
            </a:br>
            <a:r>
              <a:rPr lang="de-DE" dirty="0"/>
              <a:t>   und Exit-Optionen</a:t>
            </a:r>
          </a:p>
        </p:txBody>
      </p:sp>
      <p:sp>
        <p:nvSpPr>
          <p:cNvPr id="8" name="Inhaltsplatzhalter 7">
            <a:extLst>
              <a:ext uri="{FF2B5EF4-FFF2-40B4-BE49-F238E27FC236}">
                <a16:creationId xmlns:a16="http://schemas.microsoft.com/office/drawing/2014/main" id="{E485577E-94B5-D21D-46D2-764D1C5A971E}"/>
              </a:ext>
            </a:extLst>
          </p:cNvPr>
          <p:cNvSpPr>
            <a:spLocks noGrp="1"/>
          </p:cNvSpPr>
          <p:nvPr>
            <p:ph idx="4294967295"/>
          </p:nvPr>
        </p:nvSpPr>
        <p:spPr>
          <a:xfrm>
            <a:off x="2332038" y="2171700"/>
            <a:ext cx="9859962" cy="571500"/>
          </a:xfrm>
        </p:spPr>
        <p:txBody>
          <a:bodyPr/>
          <a:lstStyle/>
          <a:p>
            <a:pPr marL="0" indent="0">
              <a:buNone/>
            </a:pPr>
            <a:r>
              <a:rPr lang="de-DE" dirty="0"/>
              <a:t>Maßstab für alle Situationen mit Teilnehmenden:</a:t>
            </a:r>
          </a:p>
        </p:txBody>
      </p:sp>
      <p:sp>
        <p:nvSpPr>
          <p:cNvPr id="9" name="Abgerundetes Rechteck 8">
            <a:extLst>
              <a:ext uri="{FF2B5EF4-FFF2-40B4-BE49-F238E27FC236}">
                <a16:creationId xmlns:a16="http://schemas.microsoft.com/office/drawing/2014/main" id="{A9795D64-A3E6-6515-7D58-E7E4962525F3}"/>
              </a:ext>
            </a:extLst>
          </p:cNvPr>
          <p:cNvSpPr/>
          <p:nvPr/>
        </p:nvSpPr>
        <p:spPr>
          <a:xfrm>
            <a:off x="7059385" y="3298376"/>
            <a:ext cx="2336800" cy="1485900"/>
          </a:xfrm>
          <a:prstGeom prst="roundRect">
            <a:avLst/>
          </a:prstGeom>
          <a:solidFill>
            <a:srgbClr val="25A0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800" b="1" spc="300" dirty="0">
              <a:latin typeface="Calibri" panose="020F0502020204030204" pitchFamily="34" charset="0"/>
              <a:cs typeface="Calibri" panose="020F0502020204030204" pitchFamily="34" charset="0"/>
            </a:endParaRPr>
          </a:p>
          <a:p>
            <a:pPr algn="ctr"/>
            <a:r>
              <a:rPr lang="de-DE" sz="2800" b="1" spc="300" dirty="0">
                <a:latin typeface="Calibri" panose="020F0502020204030204" pitchFamily="34" charset="0"/>
                <a:cs typeface="Calibri" panose="020F0502020204030204" pitchFamily="34" charset="0"/>
              </a:rPr>
              <a:t>EXIT</a:t>
            </a:r>
            <a:endParaRPr lang="de-DE" sz="2800" dirty="0">
              <a:latin typeface="Calibri" panose="020F0502020204030204" pitchFamily="34" charset="0"/>
              <a:cs typeface="Calibri" panose="020F0502020204030204" pitchFamily="34" charset="0"/>
            </a:endParaRPr>
          </a:p>
        </p:txBody>
      </p:sp>
      <p:sp>
        <p:nvSpPr>
          <p:cNvPr id="11" name="Abgerundetes Rechteck 4">
            <a:extLst>
              <a:ext uri="{FF2B5EF4-FFF2-40B4-BE49-F238E27FC236}">
                <a16:creationId xmlns:a16="http://schemas.microsoft.com/office/drawing/2014/main" id="{C2B53792-5A4D-B09F-E101-F3BB092305C7}"/>
              </a:ext>
            </a:extLst>
          </p:cNvPr>
          <p:cNvSpPr/>
          <p:nvPr/>
        </p:nvSpPr>
        <p:spPr>
          <a:xfrm>
            <a:off x="1420585" y="3298376"/>
            <a:ext cx="2336800" cy="1485900"/>
          </a:xfrm>
          <a:prstGeom prst="roundRect">
            <a:avLst/>
          </a:prstGeom>
          <a:solidFill>
            <a:srgbClr val="25A0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800" b="1" spc="300" dirty="0">
              <a:latin typeface="Calibri" panose="020F0502020204030204" pitchFamily="34" charset="0"/>
              <a:cs typeface="Calibri" panose="020F0502020204030204" pitchFamily="34" charset="0"/>
            </a:endParaRPr>
          </a:p>
          <a:p>
            <a:pPr algn="ctr"/>
            <a:r>
              <a:rPr lang="de-DE" sz="2800" b="1" spc="300" dirty="0">
                <a:latin typeface="Calibri" panose="020F0502020204030204" pitchFamily="34" charset="0"/>
                <a:cs typeface="Calibri" panose="020F0502020204030204" pitchFamily="34" charset="0"/>
              </a:rPr>
              <a:t>VOICE</a:t>
            </a:r>
          </a:p>
        </p:txBody>
      </p:sp>
      <p:sp>
        <p:nvSpPr>
          <p:cNvPr id="12" name="Abgerundetes Rechteck 3">
            <a:extLst>
              <a:ext uri="{FF2B5EF4-FFF2-40B4-BE49-F238E27FC236}">
                <a16:creationId xmlns:a16="http://schemas.microsoft.com/office/drawing/2014/main" id="{CA9055C7-88C8-9841-B301-938E8ECD8C5E}"/>
              </a:ext>
            </a:extLst>
          </p:cNvPr>
          <p:cNvSpPr/>
          <p:nvPr/>
        </p:nvSpPr>
        <p:spPr>
          <a:xfrm>
            <a:off x="4239985" y="3298376"/>
            <a:ext cx="2336800" cy="1485900"/>
          </a:xfrm>
          <a:prstGeom prst="roundRect">
            <a:avLst/>
          </a:prstGeom>
          <a:solidFill>
            <a:srgbClr val="25A0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800" b="1" spc="300" dirty="0">
              <a:latin typeface="Calibri" panose="020F0502020204030204" pitchFamily="34" charset="0"/>
              <a:cs typeface="Calibri" panose="020F0502020204030204" pitchFamily="34" charset="0"/>
            </a:endParaRPr>
          </a:p>
          <a:p>
            <a:pPr algn="ctr"/>
            <a:r>
              <a:rPr lang="de-DE" sz="2800" b="1" spc="300" dirty="0">
                <a:latin typeface="Calibri" panose="020F0502020204030204" pitchFamily="34" charset="0"/>
                <a:cs typeface="Calibri" panose="020F0502020204030204" pitchFamily="34" charset="0"/>
              </a:rPr>
              <a:t> CHOICE</a:t>
            </a:r>
            <a:endParaRPr lang="de-DE" sz="2800" dirty="0">
              <a:latin typeface="Calibri" panose="020F0502020204030204" pitchFamily="34" charset="0"/>
              <a:cs typeface="Calibri" panose="020F0502020204030204" pitchFamily="34" charset="0"/>
            </a:endParaRPr>
          </a:p>
        </p:txBody>
      </p:sp>
      <p:sp>
        <p:nvSpPr>
          <p:cNvPr id="13" name="Ovale Legende 12">
            <a:extLst>
              <a:ext uri="{FF2B5EF4-FFF2-40B4-BE49-F238E27FC236}">
                <a16:creationId xmlns:a16="http://schemas.microsoft.com/office/drawing/2014/main" id="{640D0F08-52CC-9DD5-22F9-D2E8B3B21A45}"/>
              </a:ext>
            </a:extLst>
          </p:cNvPr>
          <p:cNvSpPr/>
          <p:nvPr/>
        </p:nvSpPr>
        <p:spPr>
          <a:xfrm>
            <a:off x="2922816" y="3490075"/>
            <a:ext cx="653142" cy="442975"/>
          </a:xfrm>
          <a:prstGeom prst="wedgeEllipseCallout">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15" name="Gerade Verbindung mit Pfeil 14">
            <a:extLst>
              <a:ext uri="{FF2B5EF4-FFF2-40B4-BE49-F238E27FC236}">
                <a16:creationId xmlns:a16="http://schemas.microsoft.com/office/drawing/2014/main" id="{A9A816DF-459D-A2D1-33FA-F32D8AB70882}"/>
              </a:ext>
            </a:extLst>
          </p:cNvPr>
          <p:cNvCxnSpPr/>
          <p:nvPr/>
        </p:nvCxnSpPr>
        <p:spPr>
          <a:xfrm>
            <a:off x="4800600" y="3755579"/>
            <a:ext cx="1311729" cy="0"/>
          </a:xfrm>
          <a:prstGeom prst="straightConnector1">
            <a:avLst/>
          </a:prstGeom>
          <a:ln w="101600">
            <a:solidFill>
              <a:schemeClr val="bg1"/>
            </a:solidFill>
            <a:headEnd type="triangle"/>
            <a:tailEnd type="triangle"/>
          </a:ln>
          <a:effectLst/>
        </p:spPr>
        <p:style>
          <a:lnRef idx="1">
            <a:schemeClr val="accent1"/>
          </a:lnRef>
          <a:fillRef idx="0">
            <a:schemeClr val="accent1"/>
          </a:fillRef>
          <a:effectRef idx="0">
            <a:schemeClr val="accent1"/>
          </a:effectRef>
          <a:fontRef idx="minor">
            <a:schemeClr val="tx1"/>
          </a:fontRef>
        </p:style>
      </p:cxnSp>
      <p:sp>
        <p:nvSpPr>
          <p:cNvPr id="18" name="Eingebuchteter Richtungspfeil 17">
            <a:extLst>
              <a:ext uri="{FF2B5EF4-FFF2-40B4-BE49-F238E27FC236}">
                <a16:creationId xmlns:a16="http://schemas.microsoft.com/office/drawing/2014/main" id="{28E8B33D-0BB8-F6D2-A247-11262FC587B8}"/>
              </a:ext>
            </a:extLst>
          </p:cNvPr>
          <p:cNvSpPr/>
          <p:nvPr/>
        </p:nvSpPr>
        <p:spPr>
          <a:xfrm>
            <a:off x="8948058" y="3559633"/>
            <a:ext cx="489858" cy="457200"/>
          </a:xfrm>
          <a:prstGeom prst="chevron">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Tree>
    <p:extLst>
      <p:ext uri="{BB962C8B-B14F-4D97-AF65-F5344CB8AC3E}">
        <p14:creationId xmlns:p14="http://schemas.microsoft.com/office/powerpoint/2010/main" val="822447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P spid="13" grpId="0" animBg="1"/>
      <p:bldP spid="1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f der gleichen Seite des Rechtecks liegende Ecken abrunden 5"/>
          <p:cNvSpPr/>
          <p:nvPr/>
        </p:nvSpPr>
        <p:spPr>
          <a:xfrm>
            <a:off x="3579224" y="2354160"/>
            <a:ext cx="648353" cy="723900"/>
          </a:xfrm>
          <a:prstGeom prst="round2Same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68015" y="2194140"/>
            <a:ext cx="1196750" cy="1767840"/>
          </a:xfrm>
          <a:prstGeom prst="rect">
            <a:avLst/>
          </a:prstGeom>
        </p:spPr>
      </p:pic>
      <p:sp>
        <p:nvSpPr>
          <p:cNvPr id="4" name="Auf der gleichen Seite des Rechtecks liegende Ecken abrunden 3"/>
          <p:cNvSpPr/>
          <p:nvPr/>
        </p:nvSpPr>
        <p:spPr>
          <a:xfrm>
            <a:off x="3579224" y="2956140"/>
            <a:ext cx="648353" cy="1005840"/>
          </a:xfrm>
          <a:prstGeom prst="round2SameRect">
            <a:avLst/>
          </a:prstGeom>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de-DE" sz="1200">
                <a:latin typeface="RotisSansSerif" pitchFamily="2" charset="0"/>
              </a:rPr>
              <a:t>Innere Hemmungen</a:t>
            </a:r>
          </a:p>
        </p:txBody>
      </p:sp>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42034" y="2194140"/>
            <a:ext cx="1196751" cy="1767840"/>
          </a:xfrm>
          <a:prstGeom prst="rect">
            <a:avLst/>
          </a:prstGeom>
        </p:spPr>
      </p:pic>
      <p:sp>
        <p:nvSpPr>
          <p:cNvPr id="8" name="180-Grad-Pfeil 7"/>
          <p:cNvSpPr/>
          <p:nvPr/>
        </p:nvSpPr>
        <p:spPr>
          <a:xfrm>
            <a:off x="3084249" y="1409280"/>
            <a:ext cx="1638300" cy="723900"/>
          </a:xfrm>
          <a:prstGeom prst="uturnArrow">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9" name="Auf der gleichen Seite des Rechtecks liegende Ecken abrunden 8"/>
          <p:cNvSpPr/>
          <p:nvPr/>
        </p:nvSpPr>
        <p:spPr>
          <a:xfrm>
            <a:off x="5705206" y="2354160"/>
            <a:ext cx="648353" cy="723900"/>
          </a:xfrm>
          <a:prstGeom prst="round2Same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93997" y="2194140"/>
            <a:ext cx="1196750" cy="1767840"/>
          </a:xfrm>
          <a:prstGeom prst="rect">
            <a:avLst/>
          </a:prstGeom>
        </p:spPr>
      </p:pic>
      <p:sp>
        <p:nvSpPr>
          <p:cNvPr id="11" name="Auf der gleichen Seite des Rechtecks liegende Ecken abrunden 10"/>
          <p:cNvSpPr/>
          <p:nvPr/>
        </p:nvSpPr>
        <p:spPr>
          <a:xfrm>
            <a:off x="5705206" y="2956140"/>
            <a:ext cx="648353" cy="1005840"/>
          </a:xfrm>
          <a:prstGeom prst="round2SameRect">
            <a:avLst/>
          </a:prstGeom>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de-DE" sz="1200">
                <a:latin typeface="RotisSansSerif" pitchFamily="2" charset="0"/>
              </a:rPr>
              <a:t>Äußere Widerstände</a:t>
            </a:r>
          </a:p>
        </p:txBody>
      </p:sp>
      <p:sp>
        <p:nvSpPr>
          <p:cNvPr id="13" name="180-Grad-Pfeil 12"/>
          <p:cNvSpPr/>
          <p:nvPr/>
        </p:nvSpPr>
        <p:spPr>
          <a:xfrm>
            <a:off x="5210231" y="1409280"/>
            <a:ext cx="1638300" cy="723900"/>
          </a:xfrm>
          <a:prstGeom prst="uturnArrow">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15" name="Auf der gleichen Seite des Rechtecks liegende Ecken abrunden 14"/>
          <p:cNvSpPr/>
          <p:nvPr/>
        </p:nvSpPr>
        <p:spPr>
          <a:xfrm>
            <a:off x="7831187" y="2354160"/>
            <a:ext cx="648353" cy="723900"/>
          </a:xfrm>
          <a:prstGeom prst="round2Same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6" name="Grafik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19978" y="2194140"/>
            <a:ext cx="1196750" cy="1767840"/>
          </a:xfrm>
          <a:prstGeom prst="rect">
            <a:avLst/>
          </a:prstGeom>
        </p:spPr>
      </p:pic>
      <p:sp>
        <p:nvSpPr>
          <p:cNvPr id="17" name="Auf der gleichen Seite des Rechtecks liegende Ecken abrunden 16"/>
          <p:cNvSpPr/>
          <p:nvPr/>
        </p:nvSpPr>
        <p:spPr>
          <a:xfrm>
            <a:off x="7831187" y="2956140"/>
            <a:ext cx="648353" cy="1005840"/>
          </a:xfrm>
          <a:prstGeom prst="round2SameRect">
            <a:avLst/>
          </a:prstGeom>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de-DE" sz="1200" dirty="0">
                <a:latin typeface="RotisSansSerif" pitchFamily="2" charset="0"/>
              </a:rPr>
              <a:t>Widerstände bei den Betroffenen</a:t>
            </a:r>
          </a:p>
        </p:txBody>
      </p:sp>
      <p:sp>
        <p:nvSpPr>
          <p:cNvPr id="18" name="180-Grad-Pfeil 17"/>
          <p:cNvSpPr/>
          <p:nvPr/>
        </p:nvSpPr>
        <p:spPr>
          <a:xfrm>
            <a:off x="7336212" y="1409280"/>
            <a:ext cx="1638300" cy="723900"/>
          </a:xfrm>
          <a:prstGeom prst="uturnArrow">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19" name="Pfeil nach unten 18"/>
          <p:cNvSpPr/>
          <p:nvPr/>
        </p:nvSpPr>
        <p:spPr>
          <a:xfrm>
            <a:off x="3728139" y="4076280"/>
            <a:ext cx="350520" cy="426720"/>
          </a:xfrm>
          <a:prstGeom prst="downArrow">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Pfeil nach unten 19"/>
          <p:cNvSpPr/>
          <p:nvPr/>
        </p:nvSpPr>
        <p:spPr>
          <a:xfrm>
            <a:off x="5854121" y="4076280"/>
            <a:ext cx="350520" cy="426720"/>
          </a:xfrm>
          <a:prstGeom prst="downArrow">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Pfeil nach unten 20"/>
          <p:cNvSpPr/>
          <p:nvPr/>
        </p:nvSpPr>
        <p:spPr>
          <a:xfrm>
            <a:off x="7980102" y="4076280"/>
            <a:ext cx="350520" cy="426720"/>
          </a:xfrm>
          <a:prstGeom prst="downArrow">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2" name="Textfeld 21"/>
          <p:cNvSpPr txBox="1"/>
          <p:nvPr/>
        </p:nvSpPr>
        <p:spPr>
          <a:xfrm>
            <a:off x="5000100" y="4619838"/>
            <a:ext cx="2336112" cy="1569660"/>
          </a:xfrm>
          <a:prstGeom prst="rect">
            <a:avLst/>
          </a:prstGeom>
          <a:noFill/>
        </p:spPr>
        <p:txBody>
          <a:bodyPr wrap="square" rtlCol="0">
            <a:spAutoFit/>
          </a:bodyPr>
          <a:lstStyle/>
          <a:p>
            <a:pPr marL="171450" indent="-171450">
              <a:buFont typeface="Arial" panose="020B0604020202020204" pitchFamily="34" charset="0"/>
              <a:buChar char="•"/>
            </a:pPr>
            <a:r>
              <a:rPr lang="de-DE" sz="1200" dirty="0">
                <a:latin typeface="RotisSansSerif" pitchFamily="2" charset="0"/>
              </a:rPr>
              <a:t>Aufmerksame, informierte Bezugspersonen</a:t>
            </a:r>
          </a:p>
          <a:p>
            <a:pPr marL="171450" indent="-171450">
              <a:buFont typeface="Arial" panose="020B0604020202020204" pitchFamily="34" charset="0"/>
              <a:buChar char="•"/>
            </a:pPr>
            <a:r>
              <a:rPr lang="de-DE" sz="1200" dirty="0">
                <a:latin typeface="RotisSansSerif" pitchFamily="2" charset="0"/>
              </a:rPr>
              <a:t>Praktische Umsetzung der Ergebnisse aus der R&amp;P-Analyse</a:t>
            </a:r>
          </a:p>
          <a:p>
            <a:pPr marL="171450" indent="-171450">
              <a:buFont typeface="Arial" panose="020B0604020202020204" pitchFamily="34" charset="0"/>
              <a:buChar char="•"/>
            </a:pPr>
            <a:r>
              <a:rPr lang="de-DE" sz="1200" dirty="0">
                <a:latin typeface="RotisSansSerif" pitchFamily="2" charset="0"/>
              </a:rPr>
              <a:t>Kultur der Achtsamkeit</a:t>
            </a:r>
          </a:p>
          <a:p>
            <a:pPr marL="171450" indent="-171450">
              <a:buFont typeface="Arial" panose="020B0604020202020204" pitchFamily="34" charset="0"/>
              <a:buChar char="•"/>
            </a:pPr>
            <a:r>
              <a:rPr lang="de-DE" sz="1200" dirty="0">
                <a:latin typeface="RotisSansSerif" pitchFamily="2" charset="0"/>
              </a:rPr>
              <a:t>Umgang mit Beschwerden</a:t>
            </a:r>
          </a:p>
          <a:p>
            <a:pPr marL="171450" indent="-171450">
              <a:buFont typeface="Arial" panose="020B0604020202020204" pitchFamily="34" charset="0"/>
              <a:buChar char="•"/>
            </a:pPr>
            <a:r>
              <a:rPr lang="de-DE" sz="1200" dirty="0">
                <a:latin typeface="RotisSansSerif" pitchFamily="2" charset="0"/>
              </a:rPr>
              <a:t>Klarer Interventionsleitfaden</a:t>
            </a:r>
          </a:p>
        </p:txBody>
      </p:sp>
      <p:sp>
        <p:nvSpPr>
          <p:cNvPr id="23" name="Textfeld 22"/>
          <p:cNvSpPr txBox="1"/>
          <p:nvPr/>
        </p:nvSpPr>
        <p:spPr>
          <a:xfrm>
            <a:off x="2636792" y="4712170"/>
            <a:ext cx="2121226" cy="1384995"/>
          </a:xfrm>
          <a:prstGeom prst="rect">
            <a:avLst/>
          </a:prstGeom>
          <a:noFill/>
        </p:spPr>
        <p:txBody>
          <a:bodyPr wrap="square" rtlCol="0">
            <a:spAutoFit/>
          </a:bodyPr>
          <a:lstStyle/>
          <a:p>
            <a:pPr marL="171450" indent="-171450">
              <a:buFont typeface="Arial" panose="020B0604020202020204" pitchFamily="34" charset="0"/>
              <a:buChar char="•"/>
            </a:pPr>
            <a:r>
              <a:rPr lang="de-DE" sz="1200" dirty="0">
                <a:latin typeface="RotisSansSerif" pitchFamily="2" charset="0"/>
              </a:rPr>
              <a:t>Sensibilisierung potentiell Übergriffiger.</a:t>
            </a:r>
          </a:p>
          <a:p>
            <a:pPr marL="171450" indent="-171450">
              <a:buFont typeface="Arial" panose="020B0604020202020204" pitchFamily="34" charset="0"/>
              <a:buChar char="•"/>
            </a:pPr>
            <a:r>
              <a:rPr lang="de-DE" sz="1200" dirty="0">
                <a:latin typeface="RotisSansSerif" pitchFamily="2" charset="0"/>
              </a:rPr>
              <a:t>Arbeit am Thema Nähe – Distanz</a:t>
            </a:r>
          </a:p>
          <a:p>
            <a:pPr marL="171450" indent="-171450">
              <a:buFont typeface="Arial" panose="020B0604020202020204" pitchFamily="34" charset="0"/>
              <a:buChar char="•"/>
            </a:pPr>
            <a:r>
              <a:rPr lang="de-DE" sz="1200" dirty="0">
                <a:latin typeface="RotisSansSerif" pitchFamily="2" charset="0"/>
              </a:rPr>
              <a:t>Selbstverpflichtung</a:t>
            </a:r>
          </a:p>
          <a:p>
            <a:pPr marL="171450" indent="-171450">
              <a:buFont typeface="Arial" panose="020B0604020202020204" pitchFamily="34" charset="0"/>
              <a:buChar char="•"/>
            </a:pPr>
            <a:r>
              <a:rPr lang="de-DE" sz="1200" dirty="0">
                <a:latin typeface="RotisSansSerif" pitchFamily="2" charset="0"/>
              </a:rPr>
              <a:t>Präventives Personalmanagement</a:t>
            </a:r>
          </a:p>
        </p:txBody>
      </p:sp>
      <p:sp>
        <p:nvSpPr>
          <p:cNvPr id="24" name="Textfeld 23"/>
          <p:cNvSpPr txBox="1"/>
          <p:nvPr/>
        </p:nvSpPr>
        <p:spPr>
          <a:xfrm>
            <a:off x="7336212" y="4604255"/>
            <a:ext cx="2050360" cy="1384995"/>
          </a:xfrm>
          <a:prstGeom prst="rect">
            <a:avLst/>
          </a:prstGeom>
          <a:noFill/>
        </p:spPr>
        <p:txBody>
          <a:bodyPr wrap="square" rtlCol="0">
            <a:spAutoFit/>
          </a:bodyPr>
          <a:lstStyle/>
          <a:p>
            <a:pPr marL="171450" indent="-171450">
              <a:buFont typeface="Arial" panose="020B0604020202020204" pitchFamily="34" charset="0"/>
              <a:buChar char="•"/>
            </a:pPr>
            <a:r>
              <a:rPr lang="de-DE" sz="1200" dirty="0">
                <a:latin typeface="RotisSansSerif" pitchFamily="2" charset="0"/>
              </a:rPr>
              <a:t>Starke, informierte Zielgruppen, die ihre Rechte kennen</a:t>
            </a:r>
          </a:p>
          <a:p>
            <a:pPr marL="171450" indent="-171450">
              <a:buFont typeface="Arial" panose="020B0604020202020204" pitchFamily="34" charset="0"/>
              <a:buChar char="•"/>
            </a:pPr>
            <a:r>
              <a:rPr lang="de-DE" sz="1200" dirty="0">
                <a:latin typeface="RotisSansSerif" pitchFamily="2" charset="0"/>
              </a:rPr>
              <a:t>Niedrigschwellige Beschwerdemöglichkeit</a:t>
            </a:r>
          </a:p>
          <a:p>
            <a:pPr marL="171450" indent="-171450">
              <a:buFont typeface="Arial" panose="020B0604020202020204" pitchFamily="34" charset="0"/>
              <a:buChar char="•"/>
            </a:pPr>
            <a:r>
              <a:rPr lang="de-DE" sz="1200" dirty="0">
                <a:latin typeface="RotisSansSerif" pitchFamily="2" charset="0"/>
              </a:rPr>
              <a:t>Das Prinzip von Voice, Choice u. Exit einführen</a:t>
            </a:r>
          </a:p>
        </p:txBody>
      </p:sp>
      <p:sp>
        <p:nvSpPr>
          <p:cNvPr id="25" name="Textfeld 24"/>
          <p:cNvSpPr txBox="1"/>
          <p:nvPr/>
        </p:nvSpPr>
        <p:spPr>
          <a:xfrm>
            <a:off x="2204344" y="4076280"/>
            <a:ext cx="1234440"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de-DE"/>
              <a:t>Motivation</a:t>
            </a:r>
          </a:p>
        </p:txBody>
      </p:sp>
      <p:sp>
        <p:nvSpPr>
          <p:cNvPr id="26" name="Textfeld 25"/>
          <p:cNvSpPr txBox="1"/>
          <p:nvPr/>
        </p:nvSpPr>
        <p:spPr>
          <a:xfrm>
            <a:off x="8956342" y="4076280"/>
            <a:ext cx="524022"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de-DE"/>
              <a:t>Tat</a:t>
            </a:r>
          </a:p>
        </p:txBody>
      </p:sp>
      <p:sp>
        <p:nvSpPr>
          <p:cNvPr id="27" name="Textfeld 26"/>
          <p:cNvSpPr txBox="1"/>
          <p:nvPr/>
        </p:nvSpPr>
        <p:spPr>
          <a:xfrm>
            <a:off x="9554717" y="2386426"/>
            <a:ext cx="524022"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de-DE"/>
              <a:t>Tat</a:t>
            </a:r>
          </a:p>
        </p:txBody>
      </p:sp>
      <p:sp>
        <p:nvSpPr>
          <p:cNvPr id="28" name="Textfeld 27"/>
          <p:cNvSpPr txBox="1"/>
          <p:nvPr/>
        </p:nvSpPr>
        <p:spPr>
          <a:xfrm>
            <a:off x="9758982" y="3349840"/>
            <a:ext cx="524022"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de-DE"/>
              <a:t>Tat</a:t>
            </a:r>
          </a:p>
        </p:txBody>
      </p:sp>
      <p:sp>
        <p:nvSpPr>
          <p:cNvPr id="14" name="Titel 1">
            <a:extLst>
              <a:ext uri="{FF2B5EF4-FFF2-40B4-BE49-F238E27FC236}">
                <a16:creationId xmlns:a16="http://schemas.microsoft.com/office/drawing/2014/main" id="{0E376D0B-6245-0108-E7D9-EF2032E75F6C}"/>
              </a:ext>
            </a:extLst>
          </p:cNvPr>
          <p:cNvSpPr txBox="1">
            <a:spLocks/>
          </p:cNvSpPr>
          <p:nvPr/>
        </p:nvSpPr>
        <p:spPr>
          <a:xfrm>
            <a:off x="762000" y="427080"/>
            <a:ext cx="10972320" cy="1142640"/>
          </a:xfrm>
          <a:prstGeom prst="rect">
            <a:avLst/>
          </a:prstGeom>
        </p:spPr>
        <p:txBody>
          <a:bodyPr/>
          <a:lstStyle>
            <a:lvl1pPr algn="ctr" defTabSz="914400" rtl="0" eaLnBrk="1" latinLnBrk="0" hangingPunct="1">
              <a:lnSpc>
                <a:spcPct val="90000"/>
              </a:lnSpc>
              <a:spcBef>
                <a:spcPct val="0"/>
              </a:spcBef>
              <a:buNone/>
              <a:defRPr sz="4000" b="1" kern="1200">
                <a:solidFill>
                  <a:srgbClr val="AE3276"/>
                </a:solidFill>
                <a:latin typeface="+mj-lt"/>
                <a:ea typeface="+mj-ea"/>
                <a:cs typeface="+mj-cs"/>
              </a:defRPr>
            </a:lvl1pPr>
          </a:lstStyle>
          <a:p>
            <a:r>
              <a:rPr lang="de-DE" sz="4000" b="0" kern="100" dirty="0">
                <a:effectLst/>
                <a:ea typeface="Aptos" panose="020B0004020202020204" pitchFamily="34" charset="0"/>
                <a:cs typeface="Aptos" panose="020B0004020202020204" pitchFamily="34" charset="0"/>
              </a:rPr>
              <a:t>Warum Sensibilisierung wichtig ist:</a:t>
            </a:r>
            <a:endParaRPr lang="de-DE" b="0" dirty="0"/>
          </a:p>
        </p:txBody>
      </p:sp>
    </p:spTree>
    <p:extLst>
      <p:ext uri="{BB962C8B-B14F-4D97-AF65-F5344CB8AC3E}">
        <p14:creationId xmlns:p14="http://schemas.microsoft.com/office/powerpoint/2010/main" val="1121811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6"/>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9"/>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3"/>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9"/>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20"/>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22"/>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15"/>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21"/>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animBg="1"/>
      <p:bldP spid="8" grpId="0" animBg="1"/>
      <p:bldP spid="9" grpId="0" animBg="1"/>
      <p:bldP spid="11" grpId="0" animBg="1"/>
      <p:bldP spid="13" grpId="0" animBg="1"/>
      <p:bldP spid="15" grpId="0" animBg="1"/>
      <p:bldP spid="17" grpId="0" animBg="1"/>
      <p:bldP spid="18" grpId="0" animBg="1"/>
      <p:bldP spid="19" grpId="0" animBg="1"/>
      <p:bldP spid="20" grpId="0" animBg="1"/>
      <p:bldP spid="21" grpId="0" animBg="1"/>
      <p:bldP spid="22" grpId="0"/>
      <p:bldP spid="23" grpId="0"/>
      <p:bldP spid="24" grpId="0"/>
      <p:bldP spid="27" grpId="0" animBg="1"/>
      <p:bldP spid="2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471122-1D6D-1F6E-4AED-FA8D83B3CD9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7AA8357-B065-C547-ACDB-2459ABA84EF5}"/>
              </a:ext>
            </a:extLst>
          </p:cNvPr>
          <p:cNvSpPr txBox="1">
            <a:spLocks/>
          </p:cNvSpPr>
          <p:nvPr/>
        </p:nvSpPr>
        <p:spPr>
          <a:xfrm>
            <a:off x="982664" y="365125"/>
            <a:ext cx="838618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dirty="0">
                <a:solidFill>
                  <a:srgbClr val="AD216A"/>
                </a:solidFill>
              </a:rPr>
              <a:t>Meldepflicht nach § 6 </a:t>
            </a:r>
            <a:r>
              <a:rPr lang="de-DE" dirty="0" err="1">
                <a:solidFill>
                  <a:srgbClr val="AD216A"/>
                </a:solidFill>
              </a:rPr>
              <a:t>PrävG</a:t>
            </a:r>
            <a:endParaRPr lang="de-DE" dirty="0">
              <a:solidFill>
                <a:srgbClr val="AD216A"/>
              </a:solidFill>
            </a:endParaRPr>
          </a:p>
        </p:txBody>
      </p:sp>
      <p:cxnSp>
        <p:nvCxnSpPr>
          <p:cNvPr id="6" name="Gerade Verbindung 5">
            <a:extLst>
              <a:ext uri="{FF2B5EF4-FFF2-40B4-BE49-F238E27FC236}">
                <a16:creationId xmlns:a16="http://schemas.microsoft.com/office/drawing/2014/main" id="{9D6734CF-6478-6366-ABBD-04159D209387}"/>
              </a:ext>
            </a:extLst>
          </p:cNvPr>
          <p:cNvCxnSpPr>
            <a:cxnSpLocks/>
          </p:cNvCxnSpPr>
          <p:nvPr/>
        </p:nvCxnSpPr>
        <p:spPr>
          <a:xfrm>
            <a:off x="1607490" y="2030152"/>
            <a:ext cx="2986234" cy="0"/>
          </a:xfrm>
          <a:prstGeom prst="line">
            <a:avLst/>
          </a:prstGeom>
          <a:ln w="127000">
            <a:solidFill>
              <a:srgbClr val="25A0B0">
                <a:alpha val="29593"/>
              </a:srgbClr>
            </a:solidFill>
          </a:ln>
        </p:spPr>
        <p:style>
          <a:lnRef idx="1">
            <a:schemeClr val="accent1"/>
          </a:lnRef>
          <a:fillRef idx="0">
            <a:schemeClr val="accent1"/>
          </a:fillRef>
          <a:effectRef idx="0">
            <a:schemeClr val="accent1"/>
          </a:effectRef>
          <a:fontRef idx="minor">
            <a:schemeClr val="tx1"/>
          </a:fontRef>
        </p:style>
      </p:cxnSp>
      <p:cxnSp>
        <p:nvCxnSpPr>
          <p:cNvPr id="8" name="Gerade Verbindung 7">
            <a:extLst>
              <a:ext uri="{FF2B5EF4-FFF2-40B4-BE49-F238E27FC236}">
                <a16:creationId xmlns:a16="http://schemas.microsoft.com/office/drawing/2014/main" id="{D0280997-D7CE-7D49-CB79-F85A46A906EB}"/>
              </a:ext>
            </a:extLst>
          </p:cNvPr>
          <p:cNvCxnSpPr>
            <a:cxnSpLocks/>
          </p:cNvCxnSpPr>
          <p:nvPr/>
        </p:nvCxnSpPr>
        <p:spPr>
          <a:xfrm>
            <a:off x="1116053" y="4068671"/>
            <a:ext cx="3295173" cy="0"/>
          </a:xfrm>
          <a:prstGeom prst="line">
            <a:avLst/>
          </a:prstGeom>
          <a:ln w="127000">
            <a:solidFill>
              <a:srgbClr val="25A0B0">
                <a:alpha val="29593"/>
              </a:srgbClr>
            </a:solidFill>
          </a:ln>
        </p:spPr>
        <p:style>
          <a:lnRef idx="1">
            <a:schemeClr val="accent1"/>
          </a:lnRef>
          <a:fillRef idx="0">
            <a:schemeClr val="accent1"/>
          </a:fillRef>
          <a:effectRef idx="0">
            <a:schemeClr val="accent1"/>
          </a:effectRef>
          <a:fontRef idx="minor">
            <a:schemeClr val="tx1"/>
          </a:fontRef>
        </p:style>
      </p:cxnSp>
      <p:sp>
        <p:nvSpPr>
          <p:cNvPr id="4" name="Inhaltsplatzhalter 1">
            <a:extLst>
              <a:ext uri="{FF2B5EF4-FFF2-40B4-BE49-F238E27FC236}">
                <a16:creationId xmlns:a16="http://schemas.microsoft.com/office/drawing/2014/main" id="{7E9353D0-4FB9-8771-E526-FC5D8FEDD6EB}"/>
              </a:ext>
            </a:extLst>
          </p:cNvPr>
          <p:cNvSpPr txBox="1">
            <a:spLocks/>
          </p:cNvSpPr>
          <p:nvPr/>
        </p:nvSpPr>
        <p:spPr>
          <a:xfrm>
            <a:off x="859278" y="1690688"/>
            <a:ext cx="10050096" cy="378195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EA8B5A"/>
              </a:buClr>
            </a:pPr>
            <a:r>
              <a:rPr lang="de-DE" dirty="0"/>
              <a:t>(3) Alle Mitarbeitenden sind aufgefordert, Beratung zu suchen, wenn sie in ihrem Umfeld Anhaltspunkte für Vorkommnisse sexualisierter Gewalt wahrnehmen.</a:t>
            </a:r>
          </a:p>
          <a:p>
            <a:pPr>
              <a:buClr>
                <a:srgbClr val="EA8B5A"/>
              </a:buClr>
            </a:pPr>
            <a:r>
              <a:rPr lang="de-DE" dirty="0"/>
              <a:t> (4) Besteht nach entsprechender Beratung ein begründeter Verdacht, sind sie verpflichtet, diesen unverzüglich bei der Meldestelle zu melden. Dies gilt nicht für dem Seelsorgegeheimnis oder einer gesetzlichen Schweigepflicht unterliegende Sachverhalte.</a:t>
            </a:r>
          </a:p>
          <a:p>
            <a:pPr>
              <a:buClr>
                <a:srgbClr val="EA8B5A"/>
              </a:buClr>
              <a:buFont typeface="Wingdings" panose="05000000000000000000" pitchFamily="2" charset="2"/>
              <a:buChar char="Ø"/>
            </a:pPr>
            <a:r>
              <a:rPr lang="de-DE" dirty="0"/>
              <a:t> Ansprechpersonen sind von der Meldepflicht ausgenommen.</a:t>
            </a:r>
          </a:p>
        </p:txBody>
      </p:sp>
    </p:spTree>
    <p:extLst>
      <p:ext uri="{BB962C8B-B14F-4D97-AF65-F5344CB8AC3E}">
        <p14:creationId xmlns:p14="http://schemas.microsoft.com/office/powerpoint/2010/main" val="3642409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97D55C-39B7-FB97-7071-2A2F944CE7A2}"/>
              </a:ext>
            </a:extLst>
          </p:cNvPr>
          <p:cNvSpPr txBox="1">
            <a:spLocks/>
          </p:cNvSpPr>
          <p:nvPr/>
        </p:nvSpPr>
        <p:spPr>
          <a:xfrm>
            <a:off x="917864" y="674406"/>
            <a:ext cx="10356273" cy="1325563"/>
          </a:xfrm>
          <a:prstGeom prst="rect">
            <a:avLst/>
          </a:prstGeom>
        </p:spPr>
        <p:txBody>
          <a:bodyPr/>
          <a:lstStyle>
            <a:lvl1pPr algn="l" defTabSz="914400" rtl="0" eaLnBrk="1" latinLnBrk="0" hangingPunct="1">
              <a:lnSpc>
                <a:spcPct val="90000"/>
              </a:lnSpc>
              <a:spcBef>
                <a:spcPct val="0"/>
              </a:spcBef>
              <a:buNone/>
              <a:defRPr sz="4400" kern="1200">
                <a:solidFill>
                  <a:srgbClr val="AE3276"/>
                </a:solidFill>
                <a:latin typeface="+mj-lt"/>
                <a:ea typeface="+mj-ea"/>
                <a:cs typeface="+mj-cs"/>
              </a:defRPr>
            </a:lvl1pPr>
          </a:lstStyle>
          <a:p>
            <a:r>
              <a:rPr lang="de-DE" dirty="0">
                <a:solidFill>
                  <a:srgbClr val="AD216A"/>
                </a:solidFill>
              </a:rPr>
              <a:t>  Fachstelle für den Umgang mit </a:t>
            </a:r>
            <a:br>
              <a:rPr lang="de-DE" dirty="0">
                <a:solidFill>
                  <a:srgbClr val="AD216A"/>
                </a:solidFill>
              </a:rPr>
            </a:br>
            <a:r>
              <a:rPr lang="de-DE" dirty="0">
                <a:solidFill>
                  <a:srgbClr val="AD216A"/>
                </a:solidFill>
              </a:rPr>
              <a:t>    sexualisierter Gewalt </a:t>
            </a:r>
          </a:p>
        </p:txBody>
      </p:sp>
      <p:pic>
        <p:nvPicPr>
          <p:cNvPr id="3" name="Grafik 2">
            <a:extLst>
              <a:ext uri="{FF2B5EF4-FFF2-40B4-BE49-F238E27FC236}">
                <a16:creationId xmlns:a16="http://schemas.microsoft.com/office/drawing/2014/main" id="{62E951AB-23FF-F15F-7798-A3FA39DE7F83}"/>
              </a:ext>
            </a:extLst>
          </p:cNvPr>
          <p:cNvPicPr>
            <a:picLocks noChangeAspect="1"/>
          </p:cNvPicPr>
          <p:nvPr/>
        </p:nvPicPr>
        <p:blipFill>
          <a:blip r:embed="rId3"/>
          <a:stretch>
            <a:fillRect/>
          </a:stretch>
        </p:blipFill>
        <p:spPr>
          <a:xfrm>
            <a:off x="4881563" y="2581003"/>
            <a:ext cx="1147202" cy="1143000"/>
          </a:xfrm>
          <a:prstGeom prst="rect">
            <a:avLst/>
          </a:prstGeom>
        </p:spPr>
      </p:pic>
      <p:pic>
        <p:nvPicPr>
          <p:cNvPr id="4" name="Grafik 3">
            <a:extLst>
              <a:ext uri="{FF2B5EF4-FFF2-40B4-BE49-F238E27FC236}">
                <a16:creationId xmlns:a16="http://schemas.microsoft.com/office/drawing/2014/main" id="{5A766D8C-3164-74A1-B64E-21277090D0DE}"/>
              </a:ext>
            </a:extLst>
          </p:cNvPr>
          <p:cNvPicPr>
            <a:picLocks noChangeAspect="1"/>
          </p:cNvPicPr>
          <p:nvPr/>
        </p:nvPicPr>
        <p:blipFill>
          <a:blip r:embed="rId4"/>
          <a:stretch>
            <a:fillRect/>
          </a:stretch>
        </p:blipFill>
        <p:spPr>
          <a:xfrm>
            <a:off x="4853395" y="3757696"/>
            <a:ext cx="1147202" cy="1143000"/>
          </a:xfrm>
          <a:prstGeom prst="rect">
            <a:avLst/>
          </a:prstGeom>
        </p:spPr>
      </p:pic>
      <p:pic>
        <p:nvPicPr>
          <p:cNvPr id="5" name="Grafik 4">
            <a:extLst>
              <a:ext uri="{FF2B5EF4-FFF2-40B4-BE49-F238E27FC236}">
                <a16:creationId xmlns:a16="http://schemas.microsoft.com/office/drawing/2014/main" id="{CD6C6B17-ADE2-04FA-C2C2-8EFC6126B3F0}"/>
              </a:ext>
            </a:extLst>
          </p:cNvPr>
          <p:cNvPicPr>
            <a:picLocks noChangeAspect="1"/>
          </p:cNvPicPr>
          <p:nvPr/>
        </p:nvPicPr>
        <p:blipFill>
          <a:blip r:embed="rId5"/>
          <a:stretch>
            <a:fillRect/>
          </a:stretch>
        </p:blipFill>
        <p:spPr>
          <a:xfrm>
            <a:off x="6159000" y="2581003"/>
            <a:ext cx="1143000" cy="1143000"/>
          </a:xfrm>
          <a:prstGeom prst="rect">
            <a:avLst/>
          </a:prstGeom>
        </p:spPr>
      </p:pic>
      <p:pic>
        <p:nvPicPr>
          <p:cNvPr id="6" name="Grafik 5">
            <a:extLst>
              <a:ext uri="{FF2B5EF4-FFF2-40B4-BE49-F238E27FC236}">
                <a16:creationId xmlns:a16="http://schemas.microsoft.com/office/drawing/2014/main" id="{855E4A6E-7108-FB81-8DA4-0A280E50E2D9}"/>
              </a:ext>
            </a:extLst>
          </p:cNvPr>
          <p:cNvPicPr>
            <a:picLocks noChangeAspect="1"/>
          </p:cNvPicPr>
          <p:nvPr/>
        </p:nvPicPr>
        <p:blipFill>
          <a:blip r:embed="rId6"/>
          <a:stretch>
            <a:fillRect/>
          </a:stretch>
        </p:blipFill>
        <p:spPr>
          <a:xfrm>
            <a:off x="6144916" y="3763412"/>
            <a:ext cx="1133118" cy="1137284"/>
          </a:xfrm>
          <a:prstGeom prst="rect">
            <a:avLst/>
          </a:prstGeom>
        </p:spPr>
      </p:pic>
      <p:sp>
        <p:nvSpPr>
          <p:cNvPr id="7" name="Rectangle 39">
            <a:extLst>
              <a:ext uri="{FF2B5EF4-FFF2-40B4-BE49-F238E27FC236}">
                <a16:creationId xmlns:a16="http://schemas.microsoft.com/office/drawing/2014/main" id="{5DC60C48-C0A8-BA83-DAA8-1EC019C49889}"/>
              </a:ext>
            </a:extLst>
          </p:cNvPr>
          <p:cNvSpPr/>
          <p:nvPr/>
        </p:nvSpPr>
        <p:spPr>
          <a:xfrm flipH="1">
            <a:off x="1842246" y="2884671"/>
            <a:ext cx="2912211" cy="506292"/>
          </a:xfrm>
          <a:prstGeom prst="rect">
            <a:avLst/>
          </a:prstGeom>
          <a:ln>
            <a:noFill/>
          </a:ln>
        </p:spPr>
        <p:txBody>
          <a:bodyPr wrap="square" anchor="t">
            <a:spAutoFit/>
          </a:bodyPr>
          <a:lstStyle/>
          <a:p>
            <a:pPr algn="r">
              <a:lnSpc>
                <a:spcPct val="150000"/>
              </a:lnSpc>
            </a:pPr>
            <a:r>
              <a:rPr lang="en-US" sz="2000" b="1" err="1">
                <a:solidFill>
                  <a:srgbClr val="1A5B63"/>
                </a:solidFill>
                <a:latin typeface="Calibri" panose="020F0502020204030204" pitchFamily="34" charset="0"/>
                <a:cs typeface="Calibri" panose="020F0502020204030204" pitchFamily="34" charset="0"/>
              </a:rPr>
              <a:t>Ansprechstelle</a:t>
            </a:r>
            <a:endParaRPr lang="en-US" sz="1400">
              <a:solidFill>
                <a:srgbClr val="1A5B63"/>
              </a:solidFill>
              <a:latin typeface="Calibri" panose="020F0502020204030204" pitchFamily="34" charset="0"/>
              <a:cs typeface="Calibri" panose="020F0502020204030204" pitchFamily="34" charset="0"/>
            </a:endParaRPr>
          </a:p>
        </p:txBody>
      </p:sp>
      <p:sp>
        <p:nvSpPr>
          <p:cNvPr id="8" name="Rectangle 38">
            <a:extLst>
              <a:ext uri="{FF2B5EF4-FFF2-40B4-BE49-F238E27FC236}">
                <a16:creationId xmlns:a16="http://schemas.microsoft.com/office/drawing/2014/main" id="{F9A0A086-9DA6-1E23-926F-88D653DF3B16}"/>
              </a:ext>
            </a:extLst>
          </p:cNvPr>
          <p:cNvSpPr/>
          <p:nvPr/>
        </p:nvSpPr>
        <p:spPr>
          <a:xfrm>
            <a:off x="7452615" y="2901739"/>
            <a:ext cx="3791648" cy="506292"/>
          </a:xfrm>
          <a:prstGeom prst="rect">
            <a:avLst/>
          </a:prstGeom>
          <a:ln>
            <a:noFill/>
          </a:ln>
        </p:spPr>
        <p:txBody>
          <a:bodyPr wrap="square" anchor="t">
            <a:spAutoFit/>
          </a:bodyPr>
          <a:lstStyle/>
          <a:p>
            <a:pPr>
              <a:lnSpc>
                <a:spcPct val="150000"/>
              </a:lnSpc>
            </a:pPr>
            <a:r>
              <a:rPr lang="en-US" sz="2000" b="1" err="1">
                <a:solidFill>
                  <a:srgbClr val="AE3276"/>
                </a:solidFill>
                <a:latin typeface="Calibri" panose="020F0502020204030204" pitchFamily="34" charset="0"/>
                <a:cs typeface="Calibri" panose="020F0502020204030204" pitchFamily="34" charset="0"/>
              </a:rPr>
              <a:t>Anerkennungskommission</a:t>
            </a:r>
            <a:endParaRPr lang="en-US" sz="2000" b="1">
              <a:solidFill>
                <a:srgbClr val="AE3276"/>
              </a:solidFill>
              <a:latin typeface="Calibri" panose="020F0502020204030204" pitchFamily="34" charset="0"/>
              <a:cs typeface="Calibri" panose="020F0502020204030204" pitchFamily="34" charset="0"/>
            </a:endParaRPr>
          </a:p>
        </p:txBody>
      </p:sp>
      <p:sp>
        <p:nvSpPr>
          <p:cNvPr id="9" name="Textfeld 8">
            <a:extLst>
              <a:ext uri="{FF2B5EF4-FFF2-40B4-BE49-F238E27FC236}">
                <a16:creationId xmlns:a16="http://schemas.microsoft.com/office/drawing/2014/main" id="{8263BFD9-65B6-E1DA-7CB4-4841C2901BB7}"/>
              </a:ext>
            </a:extLst>
          </p:cNvPr>
          <p:cNvSpPr txBox="1"/>
          <p:nvPr/>
        </p:nvSpPr>
        <p:spPr>
          <a:xfrm>
            <a:off x="4425472" y="5277130"/>
            <a:ext cx="3336106" cy="369332"/>
          </a:xfrm>
          <a:prstGeom prst="rect">
            <a:avLst/>
          </a:prstGeom>
          <a:noFill/>
        </p:spPr>
        <p:txBody>
          <a:bodyPr wrap="none" rtlCol="0">
            <a:spAutoFit/>
          </a:bodyPr>
          <a:lstStyle/>
          <a:p>
            <a:r>
              <a:rPr lang="en-US" err="1">
                <a:solidFill>
                  <a:schemeClr val="bg2">
                    <a:lumMod val="50000"/>
                  </a:schemeClr>
                </a:solidFill>
                <a:latin typeface="Calibri" panose="020F0502020204030204" pitchFamily="34" charset="0"/>
                <a:cs typeface="Calibri" panose="020F0502020204030204" pitchFamily="34" charset="0"/>
              </a:rPr>
              <a:t>Nach</a:t>
            </a:r>
            <a:r>
              <a:rPr lang="en-US">
                <a:solidFill>
                  <a:schemeClr val="bg2">
                    <a:lumMod val="50000"/>
                  </a:schemeClr>
                </a:solidFill>
                <a:latin typeface="Calibri" panose="020F0502020204030204" pitchFamily="34" charset="0"/>
                <a:cs typeface="Calibri" panose="020F0502020204030204" pitchFamily="34" charset="0"/>
              </a:rPr>
              <a:t> </a:t>
            </a:r>
            <a:r>
              <a:rPr lang="en-US" sz="1800">
                <a:solidFill>
                  <a:schemeClr val="bg2">
                    <a:lumMod val="50000"/>
                  </a:schemeClr>
                </a:solidFill>
                <a:latin typeface="Calibri" panose="020F0502020204030204" pitchFamily="34" charset="0"/>
                <a:cs typeface="Calibri" panose="020F0502020204030204" pitchFamily="34" charset="0"/>
              </a:rPr>
              <a:t>§ 5-9 des </a:t>
            </a:r>
            <a:r>
              <a:rPr lang="en-US" sz="1800" err="1">
                <a:solidFill>
                  <a:schemeClr val="bg2">
                    <a:lumMod val="50000"/>
                  </a:schemeClr>
                </a:solidFill>
                <a:latin typeface="Calibri" panose="020F0502020204030204" pitchFamily="34" charset="0"/>
                <a:cs typeface="Calibri" panose="020F0502020204030204" pitchFamily="34" charset="0"/>
              </a:rPr>
              <a:t>Präventionsgesetz</a:t>
            </a:r>
            <a:endParaRPr lang="de-DE">
              <a:solidFill>
                <a:schemeClr val="bg2">
                  <a:lumMod val="50000"/>
                </a:schemeClr>
              </a:solidFill>
            </a:endParaRPr>
          </a:p>
        </p:txBody>
      </p:sp>
      <p:sp>
        <p:nvSpPr>
          <p:cNvPr id="10" name="Rectangle 37">
            <a:extLst>
              <a:ext uri="{FF2B5EF4-FFF2-40B4-BE49-F238E27FC236}">
                <a16:creationId xmlns:a16="http://schemas.microsoft.com/office/drawing/2014/main" id="{7B19C8FB-4425-9F97-B791-E0060B4A2E42}"/>
              </a:ext>
            </a:extLst>
          </p:cNvPr>
          <p:cNvSpPr/>
          <p:nvPr/>
        </p:nvSpPr>
        <p:spPr>
          <a:xfrm>
            <a:off x="7479271" y="4025637"/>
            <a:ext cx="2196000" cy="506292"/>
          </a:xfrm>
          <a:prstGeom prst="rect">
            <a:avLst/>
          </a:prstGeom>
          <a:ln>
            <a:noFill/>
          </a:ln>
        </p:spPr>
        <p:txBody>
          <a:bodyPr wrap="square" anchor="t">
            <a:spAutoFit/>
          </a:bodyPr>
          <a:lstStyle/>
          <a:p>
            <a:pPr>
              <a:lnSpc>
                <a:spcPct val="150000"/>
              </a:lnSpc>
            </a:pPr>
            <a:r>
              <a:rPr lang="en-US" sz="2000" b="1" err="1">
                <a:solidFill>
                  <a:srgbClr val="25A0B0"/>
                </a:solidFill>
                <a:latin typeface="Calibri" panose="020F0502020204030204" pitchFamily="34" charset="0"/>
                <a:cs typeface="Calibri" panose="020F0502020204030204" pitchFamily="34" charset="0"/>
              </a:rPr>
              <a:t>Präventionteam</a:t>
            </a:r>
            <a:endParaRPr lang="en-US" sz="1400">
              <a:solidFill>
                <a:srgbClr val="25A0B0"/>
              </a:solidFill>
              <a:latin typeface="Calibri" panose="020F0502020204030204" pitchFamily="34" charset="0"/>
              <a:cs typeface="Calibri" panose="020F0502020204030204" pitchFamily="34" charset="0"/>
            </a:endParaRPr>
          </a:p>
        </p:txBody>
      </p:sp>
      <p:sp>
        <p:nvSpPr>
          <p:cNvPr id="11" name="Rectangle 40">
            <a:extLst>
              <a:ext uri="{FF2B5EF4-FFF2-40B4-BE49-F238E27FC236}">
                <a16:creationId xmlns:a16="http://schemas.microsoft.com/office/drawing/2014/main" id="{369FED97-7B11-4909-A8AD-510B4055ECBA}"/>
              </a:ext>
            </a:extLst>
          </p:cNvPr>
          <p:cNvSpPr/>
          <p:nvPr/>
        </p:nvSpPr>
        <p:spPr>
          <a:xfrm>
            <a:off x="3136520" y="4040251"/>
            <a:ext cx="1617936" cy="506292"/>
          </a:xfrm>
          <a:prstGeom prst="rect">
            <a:avLst/>
          </a:prstGeom>
          <a:ln>
            <a:noFill/>
          </a:ln>
        </p:spPr>
        <p:txBody>
          <a:bodyPr wrap="square" anchor="t">
            <a:spAutoFit/>
          </a:bodyPr>
          <a:lstStyle/>
          <a:p>
            <a:pPr algn="r">
              <a:lnSpc>
                <a:spcPct val="150000"/>
              </a:lnSpc>
            </a:pPr>
            <a:r>
              <a:rPr lang="en-US" sz="2000" b="1" err="1">
                <a:solidFill>
                  <a:srgbClr val="B0A448"/>
                </a:solidFill>
                <a:latin typeface="Calibri" panose="020F0502020204030204" pitchFamily="34" charset="0"/>
                <a:cs typeface="Calibri" panose="020F0502020204030204" pitchFamily="34" charset="0"/>
              </a:rPr>
              <a:t>Meldestelle</a:t>
            </a:r>
            <a:endParaRPr lang="en-US" sz="1400">
              <a:solidFill>
                <a:srgbClr val="B0A448"/>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468497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46">
            <a:extLst>
              <a:ext uri="{FF2B5EF4-FFF2-40B4-BE49-F238E27FC236}">
                <a16:creationId xmlns:a16="http://schemas.microsoft.com/office/drawing/2014/main" id="{46C19E9F-8CAD-F395-203F-BB8ACA95FDD9}"/>
              </a:ext>
            </a:extLst>
          </p:cNvPr>
          <p:cNvSpPr/>
          <p:nvPr/>
        </p:nvSpPr>
        <p:spPr>
          <a:xfrm>
            <a:off x="3183212" y="2735821"/>
            <a:ext cx="3446188" cy="2053639"/>
          </a:xfrm>
          <a:prstGeom prst="rect">
            <a:avLst/>
          </a:prstGeom>
          <a:ln>
            <a:noFill/>
          </a:ln>
        </p:spPr>
        <p:txBody>
          <a:bodyPr wrap="square" lIns="0" rIns="0" anchor="ctr">
            <a:spAutoFit/>
          </a:bodyPr>
          <a:lstStyle/>
          <a:p>
            <a:pPr lvl="0">
              <a:lnSpc>
                <a:spcPct val="107000"/>
              </a:lnSpc>
            </a:pPr>
            <a:r>
              <a:rPr lang="de-DE" sz="2000" b="1">
                <a:solidFill>
                  <a:schemeClr val="bg2">
                    <a:lumMod val="10000"/>
                  </a:schemeClr>
                </a:solidFill>
                <a:latin typeface="Calibri" panose="020F0502020204030204" pitchFamily="34" charset="0"/>
                <a:cs typeface="Calibri" panose="020F0502020204030204" pitchFamily="34" charset="0"/>
              </a:rPr>
              <a:t>Aufgaben</a:t>
            </a:r>
          </a:p>
          <a:p>
            <a:pPr marL="342900" lvl="0" indent="-342900">
              <a:lnSpc>
                <a:spcPct val="107000"/>
              </a:lnSpc>
              <a:buClr>
                <a:schemeClr val="tx1"/>
              </a:buClr>
              <a:buFont typeface="Systemschrift Normal"/>
              <a:buChar char="•"/>
            </a:pPr>
            <a:r>
              <a:rPr lang="de-DE" sz="2000">
                <a:solidFill>
                  <a:schemeClr val="bg2">
                    <a:lumMod val="10000"/>
                  </a:schemeClr>
                </a:solidFill>
                <a:latin typeface="Calibri" panose="020F0502020204030204" pitchFamily="34" charset="0"/>
                <a:cs typeface="Calibri" panose="020F0502020204030204" pitchFamily="34" charset="0"/>
              </a:rPr>
              <a:t>Clearinggespräche und Beratung</a:t>
            </a:r>
          </a:p>
          <a:p>
            <a:pPr marL="342900" lvl="0" indent="-342900">
              <a:lnSpc>
                <a:spcPct val="107000"/>
              </a:lnSpc>
              <a:buClr>
                <a:schemeClr val="tx1"/>
              </a:buClr>
              <a:buFont typeface="Systemschrift Normal"/>
              <a:buChar char="•"/>
            </a:pPr>
            <a:r>
              <a:rPr lang="de-DE" sz="2000">
                <a:solidFill>
                  <a:schemeClr val="bg2">
                    <a:lumMod val="10000"/>
                  </a:schemeClr>
                </a:solidFill>
                <a:latin typeface="Calibri" panose="020F0502020204030204" pitchFamily="34" charset="0"/>
                <a:cs typeface="Calibri" panose="020F0502020204030204" pitchFamily="34" charset="0"/>
              </a:rPr>
              <a:t>Unterstützungsleistungen bei</a:t>
            </a:r>
            <a:br>
              <a:rPr lang="de-DE" sz="2000">
                <a:solidFill>
                  <a:schemeClr val="bg2">
                    <a:lumMod val="10000"/>
                  </a:schemeClr>
                </a:solidFill>
                <a:latin typeface="Calibri" panose="020F0502020204030204" pitchFamily="34" charset="0"/>
                <a:cs typeface="Calibri" panose="020F0502020204030204" pitchFamily="34" charset="0"/>
              </a:rPr>
            </a:br>
            <a:r>
              <a:rPr lang="de-DE" sz="2000">
                <a:solidFill>
                  <a:schemeClr val="bg2">
                    <a:lumMod val="10000"/>
                  </a:schemeClr>
                </a:solidFill>
                <a:latin typeface="Calibri" panose="020F0502020204030204" pitchFamily="34" charset="0"/>
                <a:cs typeface="Calibri" panose="020F0502020204030204" pitchFamily="34" charset="0"/>
              </a:rPr>
              <a:t>garantierter Vertraulichkeit</a:t>
            </a:r>
            <a:br>
              <a:rPr lang="de-DE" sz="2000">
                <a:solidFill>
                  <a:schemeClr val="bg2">
                    <a:lumMod val="10000"/>
                  </a:schemeClr>
                </a:solidFill>
                <a:latin typeface="Calibri" panose="020F0502020204030204" pitchFamily="34" charset="0"/>
                <a:cs typeface="Calibri" panose="020F0502020204030204" pitchFamily="34" charset="0"/>
              </a:rPr>
            </a:br>
            <a:r>
              <a:rPr lang="de-DE" sz="2000">
                <a:solidFill>
                  <a:schemeClr val="bg2">
                    <a:lumMod val="10000"/>
                  </a:schemeClr>
                </a:solidFill>
                <a:latin typeface="Calibri" panose="020F0502020204030204" pitchFamily="34" charset="0"/>
                <a:cs typeface="Calibri" panose="020F0502020204030204" pitchFamily="34" charset="0"/>
              </a:rPr>
              <a:t>und </a:t>
            </a:r>
            <a:r>
              <a:rPr lang="de-DE" sz="2000">
                <a:solidFill>
                  <a:schemeClr val="bg2">
                    <a:lumMod val="10000"/>
                  </a:schemeClr>
                </a:solidFill>
                <a:latin typeface="Calibri" panose="020F0502020204030204" pitchFamily="34" charset="0"/>
                <a:ea typeface="Calibri" panose="020F0502020204030204" pitchFamily="34" charset="0"/>
                <a:cs typeface="Calibri" panose="020F0502020204030204" pitchFamily="34" charset="0"/>
              </a:rPr>
              <a:t>Anonymität</a:t>
            </a:r>
          </a:p>
        </p:txBody>
      </p:sp>
      <p:sp>
        <p:nvSpPr>
          <p:cNvPr id="9" name="Titel 1">
            <a:extLst>
              <a:ext uri="{FF2B5EF4-FFF2-40B4-BE49-F238E27FC236}">
                <a16:creationId xmlns:a16="http://schemas.microsoft.com/office/drawing/2014/main" id="{D85477A8-8415-F626-0C6E-22F6D56DF6BC}"/>
              </a:ext>
            </a:extLst>
          </p:cNvPr>
          <p:cNvSpPr>
            <a:spLocks noGrp="1"/>
          </p:cNvSpPr>
          <p:nvPr>
            <p:ph type="title" idx="4294967295"/>
          </p:nvPr>
        </p:nvSpPr>
        <p:spPr>
          <a:xfrm>
            <a:off x="0" y="674688"/>
            <a:ext cx="8054975" cy="1325562"/>
          </a:xfrm>
        </p:spPr>
        <p:txBody>
          <a:bodyPr/>
          <a:lstStyle/>
          <a:p>
            <a:r>
              <a:rPr lang="de-DE" dirty="0">
                <a:solidFill>
                  <a:srgbClr val="AD216A">
                    <a:alpha val="30000"/>
                  </a:srgbClr>
                </a:solidFill>
              </a:rPr>
              <a:t>  Fachstelle für den Umgang mit </a:t>
            </a:r>
            <a:br>
              <a:rPr lang="de-DE" dirty="0">
                <a:solidFill>
                  <a:srgbClr val="AD216A">
                    <a:alpha val="30000"/>
                  </a:srgbClr>
                </a:solidFill>
              </a:rPr>
            </a:br>
            <a:r>
              <a:rPr lang="de-DE" dirty="0">
                <a:solidFill>
                  <a:srgbClr val="AD216A">
                    <a:alpha val="30000"/>
                  </a:srgbClr>
                </a:solidFill>
              </a:rPr>
              <a:t>    sexualisierter Gewalt </a:t>
            </a:r>
          </a:p>
        </p:txBody>
      </p:sp>
      <p:pic>
        <p:nvPicPr>
          <p:cNvPr id="10" name="Grafik 9">
            <a:extLst>
              <a:ext uri="{FF2B5EF4-FFF2-40B4-BE49-F238E27FC236}">
                <a16:creationId xmlns:a16="http://schemas.microsoft.com/office/drawing/2014/main" id="{857952FD-C4E8-0451-9842-ACB97EFD65C3}"/>
              </a:ext>
            </a:extLst>
          </p:cNvPr>
          <p:cNvPicPr>
            <a:picLocks noChangeAspect="1"/>
          </p:cNvPicPr>
          <p:nvPr/>
        </p:nvPicPr>
        <p:blipFill>
          <a:blip r:embed="rId3"/>
          <a:stretch>
            <a:fillRect/>
          </a:stretch>
        </p:blipFill>
        <p:spPr>
          <a:xfrm>
            <a:off x="1076326" y="2117221"/>
            <a:ext cx="1658084" cy="1652011"/>
          </a:xfrm>
          <a:prstGeom prst="rect">
            <a:avLst/>
          </a:prstGeom>
        </p:spPr>
      </p:pic>
      <p:sp>
        <p:nvSpPr>
          <p:cNvPr id="11" name="Rectangle 40">
            <a:extLst>
              <a:ext uri="{FF2B5EF4-FFF2-40B4-BE49-F238E27FC236}">
                <a16:creationId xmlns:a16="http://schemas.microsoft.com/office/drawing/2014/main" id="{21D537B9-7F48-64CD-9BFE-6C73D59B577E}"/>
              </a:ext>
            </a:extLst>
          </p:cNvPr>
          <p:cNvSpPr/>
          <p:nvPr/>
        </p:nvSpPr>
        <p:spPr>
          <a:xfrm>
            <a:off x="3114680" y="2011337"/>
            <a:ext cx="2457449" cy="671851"/>
          </a:xfrm>
          <a:prstGeom prst="rect">
            <a:avLst/>
          </a:prstGeom>
          <a:ln>
            <a:noFill/>
          </a:ln>
        </p:spPr>
        <p:txBody>
          <a:bodyPr wrap="square" anchor="t">
            <a:spAutoFit/>
          </a:bodyPr>
          <a:lstStyle/>
          <a:p>
            <a:pPr>
              <a:lnSpc>
                <a:spcPct val="150000"/>
              </a:lnSpc>
            </a:pPr>
            <a:r>
              <a:rPr lang="en-US" sz="2800" b="1" err="1">
                <a:solidFill>
                  <a:srgbClr val="1A5B63"/>
                </a:solidFill>
                <a:latin typeface="Calibri" panose="020F0502020204030204" pitchFamily="34" charset="0"/>
                <a:cs typeface="Calibri" panose="020F0502020204030204" pitchFamily="34" charset="0"/>
              </a:rPr>
              <a:t>Ansprechstelle</a:t>
            </a:r>
            <a:endParaRPr lang="en-US" sz="2800">
              <a:solidFill>
                <a:srgbClr val="1A5B63"/>
              </a:solidFill>
              <a:latin typeface="Calibri" panose="020F0502020204030204" pitchFamily="34" charset="0"/>
              <a:cs typeface="Calibri" panose="020F0502020204030204" pitchFamily="34" charset="0"/>
            </a:endParaRPr>
          </a:p>
        </p:txBody>
      </p:sp>
      <p:sp>
        <p:nvSpPr>
          <p:cNvPr id="17" name="Rectangle 46">
            <a:extLst>
              <a:ext uri="{FF2B5EF4-FFF2-40B4-BE49-F238E27FC236}">
                <a16:creationId xmlns:a16="http://schemas.microsoft.com/office/drawing/2014/main" id="{90B09839-7A51-6F33-137D-BB1414DC49B7}"/>
              </a:ext>
            </a:extLst>
          </p:cNvPr>
          <p:cNvSpPr/>
          <p:nvPr/>
        </p:nvSpPr>
        <p:spPr>
          <a:xfrm>
            <a:off x="7175499" y="2408962"/>
            <a:ext cx="3625855" cy="2382960"/>
          </a:xfrm>
          <a:prstGeom prst="rect">
            <a:avLst/>
          </a:prstGeom>
          <a:ln>
            <a:noFill/>
          </a:ln>
        </p:spPr>
        <p:txBody>
          <a:bodyPr wrap="square" lIns="0" rIns="0" anchor="ctr">
            <a:spAutoFit/>
          </a:bodyPr>
          <a:lstStyle/>
          <a:p>
            <a:pPr lvl="0">
              <a:lnSpc>
                <a:spcPct val="107000"/>
              </a:lnSpc>
            </a:pPr>
            <a:r>
              <a:rPr lang="de-DE" sz="2000" b="1" dirty="0">
                <a:solidFill>
                  <a:schemeClr val="bg2">
                    <a:lumMod val="10000"/>
                  </a:schemeClr>
                </a:solidFill>
                <a:latin typeface="Calibri" panose="020F0502020204030204" pitchFamily="34" charset="0"/>
                <a:cs typeface="Calibri" panose="020F0502020204030204" pitchFamily="34" charset="0"/>
              </a:rPr>
              <a:t>Kontakt </a:t>
            </a:r>
          </a:p>
          <a:p>
            <a:pPr lvl="0">
              <a:lnSpc>
                <a:spcPct val="107000"/>
              </a:lnSpc>
            </a:pPr>
            <a:r>
              <a:rPr lang="de-DE" sz="2000" dirty="0">
                <a:solidFill>
                  <a:schemeClr val="bg2">
                    <a:lumMod val="10000"/>
                  </a:schemeClr>
                </a:solidFill>
                <a:latin typeface="Calibri" panose="020F0502020204030204" pitchFamily="34" charset="0"/>
                <a:ea typeface="Calibri" panose="020F0502020204030204" pitchFamily="34" charset="0"/>
                <a:cs typeface="Calibri" panose="020F0502020204030204" pitchFamily="34" charset="0"/>
              </a:rPr>
              <a:t>Maren Schubert</a:t>
            </a:r>
          </a:p>
          <a:p>
            <a:pPr lvl="0">
              <a:lnSpc>
                <a:spcPct val="107000"/>
              </a:lnSpc>
            </a:pPr>
            <a:r>
              <a:rPr lang="de-DE" sz="2000" dirty="0">
                <a:solidFill>
                  <a:schemeClr val="bg2">
                    <a:lumMod val="10000"/>
                  </a:schemeClr>
                </a:solidFill>
                <a:latin typeface="Calibri" panose="020F0502020204030204" pitchFamily="34" charset="0"/>
                <a:ea typeface="Calibri" panose="020F0502020204030204" pitchFamily="34" charset="0"/>
                <a:cs typeface="Calibri" panose="020F0502020204030204" pitchFamily="34" charset="0"/>
              </a:rPr>
              <a:t>Tel.     (089) 5595-335</a:t>
            </a:r>
          </a:p>
          <a:p>
            <a:pPr lvl="0">
              <a:lnSpc>
                <a:spcPct val="107000"/>
              </a:lnSpc>
            </a:pPr>
            <a:r>
              <a:rPr lang="de-DE" sz="2000" dirty="0">
                <a:solidFill>
                  <a:schemeClr val="bg2">
                    <a:lumMod val="10000"/>
                  </a:schemeClr>
                </a:solidFill>
                <a:latin typeface="Calibri" panose="020F0502020204030204" pitchFamily="34" charset="0"/>
                <a:ea typeface="Calibri" panose="020F0502020204030204" pitchFamily="34" charset="0"/>
                <a:cs typeface="Calibri" panose="020F0502020204030204" pitchFamily="34" charset="0"/>
              </a:rPr>
              <a:t>Toni Kurt</a:t>
            </a:r>
          </a:p>
          <a:p>
            <a:pPr>
              <a:lnSpc>
                <a:spcPct val="107000"/>
              </a:lnSpc>
            </a:pPr>
            <a:r>
              <a:rPr lang="de-DE" sz="2000" dirty="0">
                <a:solidFill>
                  <a:schemeClr val="bg2">
                    <a:lumMod val="10000"/>
                  </a:schemeClr>
                </a:solidFill>
                <a:latin typeface="Calibri" panose="020F0502020204030204" pitchFamily="34" charset="0"/>
                <a:ea typeface="Calibri" panose="020F0502020204030204" pitchFamily="34" charset="0"/>
                <a:cs typeface="Calibri" panose="020F0502020204030204" pitchFamily="34" charset="0"/>
              </a:rPr>
              <a:t>Tel.     (089) 5595-429</a:t>
            </a:r>
          </a:p>
          <a:p>
            <a:pPr lvl="0">
              <a:lnSpc>
                <a:spcPct val="107000"/>
              </a:lnSpc>
            </a:pPr>
            <a:r>
              <a:rPr lang="de-DE" sz="2000" dirty="0">
                <a:solidFill>
                  <a:schemeClr val="bg2">
                    <a:lumMod val="10000"/>
                  </a:schemeClr>
                </a:solidFill>
                <a:latin typeface="Calibri" panose="020F0502020204030204" pitchFamily="34" charset="0"/>
                <a:ea typeface="Calibri" panose="020F0502020204030204" pitchFamily="34" charset="0"/>
                <a:cs typeface="Calibri" panose="020F0502020204030204" pitchFamily="34" charset="0"/>
              </a:rPr>
              <a:t>Mail   </a:t>
            </a:r>
            <a:r>
              <a:rPr lang="de-DE" sz="2000" dirty="0">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ansprechstelleSG@elkb.de</a:t>
            </a:r>
            <a:endParaRPr lang="de-DE" sz="2000" dirty="0">
              <a:latin typeface="Calibri" panose="020F0502020204030204" pitchFamily="34" charset="0"/>
              <a:ea typeface="Calibri" panose="020F0502020204030204" pitchFamily="34" charset="0"/>
              <a:cs typeface="Calibri" panose="020F0502020204030204" pitchFamily="34" charset="0"/>
            </a:endParaRPr>
          </a:p>
          <a:p>
            <a:pPr lvl="0">
              <a:lnSpc>
                <a:spcPct val="107000"/>
              </a:lnSpc>
            </a:pPr>
            <a:endParaRPr lang="de-DE" sz="2000" dirty="0">
              <a:solidFill>
                <a:schemeClr val="bg2">
                  <a:lumMod val="10000"/>
                </a:schemeClr>
              </a:solidFill>
              <a:latin typeface="Calibri" panose="020F0502020204030204" pitchFamily="34" charset="0"/>
              <a:cs typeface="Calibri" panose="020F0502020204030204" pitchFamily="34" charset="0"/>
            </a:endParaRPr>
          </a:p>
        </p:txBody>
      </p:sp>
      <p:pic>
        <p:nvPicPr>
          <p:cNvPr id="2" name="Grafik 1">
            <a:extLst>
              <a:ext uri="{FF2B5EF4-FFF2-40B4-BE49-F238E27FC236}">
                <a16:creationId xmlns:a16="http://schemas.microsoft.com/office/drawing/2014/main" id="{CB5490B3-7F9F-72EE-EE27-FCC0EFA519B5}"/>
              </a:ext>
            </a:extLst>
          </p:cNvPr>
          <p:cNvPicPr>
            <a:picLocks noChangeAspect="1"/>
          </p:cNvPicPr>
          <p:nvPr/>
        </p:nvPicPr>
        <p:blipFill>
          <a:blip r:embed="rId5"/>
          <a:stretch>
            <a:fillRect/>
          </a:stretch>
        </p:blipFill>
        <p:spPr>
          <a:xfrm>
            <a:off x="1061793" y="2126126"/>
            <a:ext cx="1709185" cy="1702924"/>
          </a:xfrm>
          <a:prstGeom prst="rect">
            <a:avLst/>
          </a:prstGeom>
        </p:spPr>
      </p:pic>
      <p:pic>
        <p:nvPicPr>
          <p:cNvPr id="3" name="Grafik 2">
            <a:extLst>
              <a:ext uri="{FF2B5EF4-FFF2-40B4-BE49-F238E27FC236}">
                <a16:creationId xmlns:a16="http://schemas.microsoft.com/office/drawing/2014/main" id="{EAD67750-8C1D-D561-6628-B676FC749121}"/>
              </a:ext>
            </a:extLst>
          </p:cNvPr>
          <p:cNvPicPr>
            <a:picLocks noChangeAspect="1"/>
          </p:cNvPicPr>
          <p:nvPr/>
        </p:nvPicPr>
        <p:blipFill>
          <a:blip r:embed="rId5"/>
          <a:stretch>
            <a:fillRect/>
          </a:stretch>
        </p:blipFill>
        <p:spPr>
          <a:xfrm>
            <a:off x="9396414" y="467533"/>
            <a:ext cx="649622" cy="647243"/>
          </a:xfrm>
          <a:prstGeom prst="rect">
            <a:avLst/>
          </a:prstGeom>
        </p:spPr>
      </p:pic>
      <p:pic>
        <p:nvPicPr>
          <p:cNvPr id="4" name="Grafik 3">
            <a:extLst>
              <a:ext uri="{FF2B5EF4-FFF2-40B4-BE49-F238E27FC236}">
                <a16:creationId xmlns:a16="http://schemas.microsoft.com/office/drawing/2014/main" id="{420E43BD-3E52-1F2D-7221-812018C97331}"/>
              </a:ext>
            </a:extLst>
          </p:cNvPr>
          <p:cNvPicPr>
            <a:picLocks noChangeAspect="1"/>
          </p:cNvPicPr>
          <p:nvPr/>
        </p:nvPicPr>
        <p:blipFill>
          <a:blip r:embed="rId3">
            <a:alphaModFix amt="30000"/>
          </a:blip>
          <a:stretch>
            <a:fillRect/>
          </a:stretch>
        </p:blipFill>
        <p:spPr>
          <a:xfrm>
            <a:off x="9382534" y="1144153"/>
            <a:ext cx="649622" cy="647243"/>
          </a:xfrm>
          <a:prstGeom prst="rect">
            <a:avLst/>
          </a:prstGeom>
        </p:spPr>
      </p:pic>
      <p:pic>
        <p:nvPicPr>
          <p:cNvPr id="5" name="Grafik 4">
            <a:extLst>
              <a:ext uri="{FF2B5EF4-FFF2-40B4-BE49-F238E27FC236}">
                <a16:creationId xmlns:a16="http://schemas.microsoft.com/office/drawing/2014/main" id="{912AA151-5E85-9F97-D354-05922875A5DD}"/>
              </a:ext>
            </a:extLst>
          </p:cNvPr>
          <p:cNvPicPr>
            <a:picLocks noChangeAspect="1"/>
          </p:cNvPicPr>
          <p:nvPr/>
        </p:nvPicPr>
        <p:blipFill>
          <a:blip r:embed="rId6">
            <a:alphaModFix amt="30000"/>
          </a:blip>
          <a:stretch>
            <a:fillRect/>
          </a:stretch>
        </p:blipFill>
        <p:spPr>
          <a:xfrm>
            <a:off x="10073769" y="467533"/>
            <a:ext cx="647243" cy="647243"/>
          </a:xfrm>
          <a:prstGeom prst="rect">
            <a:avLst/>
          </a:prstGeom>
        </p:spPr>
      </p:pic>
      <p:pic>
        <p:nvPicPr>
          <p:cNvPr id="6" name="Grafik 5">
            <a:extLst>
              <a:ext uri="{FF2B5EF4-FFF2-40B4-BE49-F238E27FC236}">
                <a16:creationId xmlns:a16="http://schemas.microsoft.com/office/drawing/2014/main" id="{B609E119-90CD-98AB-2D1C-90E9F90E946F}"/>
              </a:ext>
            </a:extLst>
          </p:cNvPr>
          <p:cNvPicPr>
            <a:picLocks noChangeAspect="1"/>
          </p:cNvPicPr>
          <p:nvPr/>
        </p:nvPicPr>
        <p:blipFill>
          <a:blip r:embed="rId7">
            <a:alphaModFix amt="30000"/>
          </a:blip>
          <a:stretch>
            <a:fillRect/>
          </a:stretch>
        </p:blipFill>
        <p:spPr>
          <a:xfrm>
            <a:off x="10045397" y="1149869"/>
            <a:ext cx="641647" cy="644006"/>
          </a:xfrm>
          <a:prstGeom prst="rect">
            <a:avLst/>
          </a:prstGeom>
        </p:spPr>
      </p:pic>
    </p:spTree>
    <p:extLst>
      <p:ext uri="{BB962C8B-B14F-4D97-AF65-F5344CB8AC3E}">
        <p14:creationId xmlns:p14="http://schemas.microsoft.com/office/powerpoint/2010/main" val="10502429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rafik 9">
            <a:extLst>
              <a:ext uri="{FF2B5EF4-FFF2-40B4-BE49-F238E27FC236}">
                <a16:creationId xmlns:a16="http://schemas.microsoft.com/office/drawing/2014/main" id="{857952FD-C4E8-0451-9842-ACB97EFD65C3}"/>
              </a:ext>
            </a:extLst>
          </p:cNvPr>
          <p:cNvPicPr>
            <a:picLocks noChangeAspect="1"/>
          </p:cNvPicPr>
          <p:nvPr/>
        </p:nvPicPr>
        <p:blipFill>
          <a:blip r:embed="rId3"/>
          <a:stretch>
            <a:fillRect/>
          </a:stretch>
        </p:blipFill>
        <p:spPr>
          <a:xfrm>
            <a:off x="1076326" y="2117221"/>
            <a:ext cx="1658084" cy="1652011"/>
          </a:xfrm>
          <a:prstGeom prst="rect">
            <a:avLst/>
          </a:prstGeom>
        </p:spPr>
      </p:pic>
      <p:sp>
        <p:nvSpPr>
          <p:cNvPr id="11" name="Rectangle 40">
            <a:extLst>
              <a:ext uri="{FF2B5EF4-FFF2-40B4-BE49-F238E27FC236}">
                <a16:creationId xmlns:a16="http://schemas.microsoft.com/office/drawing/2014/main" id="{21D537B9-7F48-64CD-9BFE-6C73D59B577E}"/>
              </a:ext>
            </a:extLst>
          </p:cNvPr>
          <p:cNvSpPr/>
          <p:nvPr/>
        </p:nvSpPr>
        <p:spPr>
          <a:xfrm>
            <a:off x="3114680" y="2011337"/>
            <a:ext cx="4100508" cy="671851"/>
          </a:xfrm>
          <a:prstGeom prst="rect">
            <a:avLst/>
          </a:prstGeom>
          <a:ln>
            <a:noFill/>
          </a:ln>
        </p:spPr>
        <p:txBody>
          <a:bodyPr wrap="square" anchor="t">
            <a:spAutoFit/>
          </a:bodyPr>
          <a:lstStyle/>
          <a:p>
            <a:pPr>
              <a:lnSpc>
                <a:spcPct val="150000"/>
              </a:lnSpc>
            </a:pPr>
            <a:r>
              <a:rPr lang="en-US" sz="2800" b="1" err="1">
                <a:solidFill>
                  <a:srgbClr val="AE3276"/>
                </a:solidFill>
                <a:latin typeface="Calibri" panose="020F0502020204030204" pitchFamily="34" charset="0"/>
                <a:cs typeface="Calibri" panose="020F0502020204030204" pitchFamily="34" charset="0"/>
              </a:rPr>
              <a:t>Anerkennungskommission</a:t>
            </a:r>
            <a:endParaRPr lang="en-US" sz="2800">
              <a:solidFill>
                <a:srgbClr val="AE3276"/>
              </a:solidFill>
              <a:latin typeface="Calibri" panose="020F0502020204030204" pitchFamily="34" charset="0"/>
              <a:cs typeface="Calibri" panose="020F0502020204030204" pitchFamily="34" charset="0"/>
            </a:endParaRPr>
          </a:p>
        </p:txBody>
      </p:sp>
      <p:sp>
        <p:nvSpPr>
          <p:cNvPr id="16" name="Rectangle 46">
            <a:extLst>
              <a:ext uri="{FF2B5EF4-FFF2-40B4-BE49-F238E27FC236}">
                <a16:creationId xmlns:a16="http://schemas.microsoft.com/office/drawing/2014/main" id="{46C19E9F-8CAD-F395-203F-BB8ACA95FDD9}"/>
              </a:ext>
            </a:extLst>
          </p:cNvPr>
          <p:cNvSpPr/>
          <p:nvPr/>
        </p:nvSpPr>
        <p:spPr>
          <a:xfrm>
            <a:off x="3238503" y="2727795"/>
            <a:ext cx="3533771" cy="2382960"/>
          </a:xfrm>
          <a:prstGeom prst="rect">
            <a:avLst/>
          </a:prstGeom>
          <a:ln>
            <a:noFill/>
          </a:ln>
        </p:spPr>
        <p:txBody>
          <a:bodyPr wrap="square" lIns="0" rIns="0" anchor="ctr">
            <a:spAutoFit/>
          </a:bodyPr>
          <a:lstStyle/>
          <a:p>
            <a:pPr lvl="0">
              <a:lnSpc>
                <a:spcPct val="107000"/>
              </a:lnSpc>
            </a:pPr>
            <a:r>
              <a:rPr lang="de-DE" sz="2000" b="1">
                <a:solidFill>
                  <a:schemeClr val="bg2">
                    <a:lumMod val="10000"/>
                  </a:schemeClr>
                </a:solidFill>
                <a:latin typeface="Calibri" panose="020F0502020204030204" pitchFamily="34" charset="0"/>
                <a:cs typeface="Calibri" panose="020F0502020204030204" pitchFamily="34" charset="0"/>
              </a:rPr>
              <a:t>Aufgaben</a:t>
            </a:r>
          </a:p>
          <a:p>
            <a:pPr marL="171450" lvl="0" indent="-171450">
              <a:lnSpc>
                <a:spcPct val="107000"/>
              </a:lnSpc>
              <a:buFont typeface="Arial" panose="020B0604020202020204" pitchFamily="34" charset="0"/>
              <a:buChar char="•"/>
            </a:pPr>
            <a:r>
              <a:rPr lang="de-DE" sz="2000">
                <a:solidFill>
                  <a:schemeClr val="bg2">
                    <a:lumMod val="10000"/>
                  </a:schemeClr>
                </a:solidFill>
                <a:latin typeface="Calibri" panose="020F0502020204030204" pitchFamily="34" charset="0"/>
                <a:cs typeface="Calibri" panose="020F0502020204030204" pitchFamily="34" charset="0"/>
              </a:rPr>
              <a:t>Clearinggespräche und Beratung</a:t>
            </a:r>
          </a:p>
          <a:p>
            <a:pPr marL="171450" lvl="0" indent="-171450">
              <a:lnSpc>
                <a:spcPct val="107000"/>
              </a:lnSpc>
              <a:buFont typeface="Arial" panose="020B0604020202020204" pitchFamily="34" charset="0"/>
              <a:buChar char="•"/>
            </a:pPr>
            <a:r>
              <a:rPr lang="de-DE" sz="2000">
                <a:solidFill>
                  <a:schemeClr val="bg2">
                    <a:lumMod val="10000"/>
                  </a:schemeClr>
                </a:solidFill>
                <a:latin typeface="Calibri" panose="020F0502020204030204" pitchFamily="34" charset="0"/>
                <a:cs typeface="Calibri" panose="020F0502020204030204" pitchFamily="34" charset="0"/>
              </a:rPr>
              <a:t>Antragsverfahren</a:t>
            </a:r>
          </a:p>
          <a:p>
            <a:pPr marL="171450" lvl="0" indent="-171450">
              <a:lnSpc>
                <a:spcPct val="107000"/>
              </a:lnSpc>
              <a:buFont typeface="Arial" panose="020B0604020202020204" pitchFamily="34" charset="0"/>
              <a:buChar char="•"/>
            </a:pPr>
            <a:r>
              <a:rPr lang="de-DE" sz="2000">
                <a:solidFill>
                  <a:schemeClr val="bg2">
                    <a:lumMod val="10000"/>
                  </a:schemeClr>
                </a:solidFill>
                <a:latin typeface="Calibri" panose="020F0502020204030204" pitchFamily="34" charset="0"/>
                <a:cs typeface="Calibri" panose="020F0502020204030204" pitchFamily="34" charset="0"/>
              </a:rPr>
              <a:t>finanzielle Leistungen in Anerkennung von Leid durch sexualisierte Gewalt</a:t>
            </a:r>
          </a:p>
          <a:p>
            <a:pPr marL="171450" lvl="0" indent="-171450">
              <a:lnSpc>
                <a:spcPct val="107000"/>
              </a:lnSpc>
              <a:buFont typeface="Arial" panose="020B0604020202020204" pitchFamily="34" charset="0"/>
              <a:buChar char="•"/>
            </a:pPr>
            <a:endParaRPr lang="de-DE" sz="2000">
              <a:solidFill>
                <a:schemeClr val="bg2">
                  <a:lumMod val="10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7" name="Rectangle 46">
            <a:extLst>
              <a:ext uri="{FF2B5EF4-FFF2-40B4-BE49-F238E27FC236}">
                <a16:creationId xmlns:a16="http://schemas.microsoft.com/office/drawing/2014/main" id="{90B09839-7A51-6F33-137D-BB1414DC49B7}"/>
              </a:ext>
            </a:extLst>
          </p:cNvPr>
          <p:cNvSpPr/>
          <p:nvPr/>
        </p:nvSpPr>
        <p:spPr>
          <a:xfrm>
            <a:off x="7175499" y="2732318"/>
            <a:ext cx="4068763" cy="1692836"/>
          </a:xfrm>
          <a:prstGeom prst="rect">
            <a:avLst/>
          </a:prstGeom>
          <a:ln>
            <a:noFill/>
          </a:ln>
        </p:spPr>
        <p:txBody>
          <a:bodyPr wrap="square" lIns="0" rIns="0" anchor="ctr">
            <a:spAutoFit/>
          </a:bodyPr>
          <a:lstStyle/>
          <a:p>
            <a:pPr lvl="0">
              <a:lnSpc>
                <a:spcPct val="107000"/>
              </a:lnSpc>
            </a:pPr>
            <a:r>
              <a:rPr lang="de-DE" sz="2000" b="1">
                <a:solidFill>
                  <a:schemeClr val="bg2">
                    <a:lumMod val="10000"/>
                  </a:schemeClr>
                </a:solidFill>
                <a:latin typeface="Calibri" panose="020F0502020204030204" pitchFamily="34" charset="0"/>
                <a:cs typeface="Calibri" panose="020F0502020204030204" pitchFamily="34" charset="0"/>
              </a:rPr>
              <a:t>Kontakt </a:t>
            </a:r>
          </a:p>
          <a:p>
            <a:pPr lvl="0">
              <a:lnSpc>
                <a:spcPct val="107000"/>
              </a:lnSpc>
            </a:pPr>
            <a:r>
              <a:rPr lang="de-DE" sz="2000">
                <a:solidFill>
                  <a:schemeClr val="bg2">
                    <a:lumMod val="10000"/>
                  </a:schemeClr>
                </a:solidFill>
                <a:latin typeface="Calibri" panose="020F0502020204030204" pitchFamily="34" charset="0"/>
                <a:ea typeface="Calibri" panose="020F0502020204030204" pitchFamily="34" charset="0"/>
                <a:cs typeface="Calibri" panose="020F0502020204030204" pitchFamily="34" charset="0"/>
              </a:rPr>
              <a:t>Ira Kloska</a:t>
            </a:r>
          </a:p>
          <a:p>
            <a:pPr lvl="0">
              <a:lnSpc>
                <a:spcPct val="107000"/>
              </a:lnSpc>
            </a:pPr>
            <a:r>
              <a:rPr lang="de-DE" sz="2000">
                <a:solidFill>
                  <a:schemeClr val="bg2">
                    <a:lumMod val="10000"/>
                  </a:schemeClr>
                </a:solidFill>
                <a:latin typeface="Calibri" panose="020F0502020204030204" pitchFamily="34" charset="0"/>
                <a:ea typeface="Calibri" panose="020F0502020204030204" pitchFamily="34" charset="0"/>
                <a:cs typeface="Calibri" panose="020F0502020204030204" pitchFamily="34" charset="0"/>
              </a:rPr>
              <a:t>Tel.    (089) 5595-422</a:t>
            </a:r>
          </a:p>
          <a:p>
            <a:pPr lvl="0">
              <a:lnSpc>
                <a:spcPct val="107000"/>
              </a:lnSpc>
            </a:pPr>
            <a:r>
              <a:rPr lang="de-DE" sz="2000">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anerkennungskommission@elkb.de</a:t>
            </a:r>
            <a:endParaRPr lang="de-DE" sz="2000">
              <a:latin typeface="Calibri" panose="020F0502020204030204" pitchFamily="34" charset="0"/>
              <a:ea typeface="Calibri" panose="020F0502020204030204" pitchFamily="34" charset="0"/>
              <a:cs typeface="Calibri" panose="020F0502020204030204" pitchFamily="34" charset="0"/>
            </a:endParaRPr>
          </a:p>
          <a:p>
            <a:pPr lvl="0">
              <a:lnSpc>
                <a:spcPct val="107000"/>
              </a:lnSpc>
            </a:pPr>
            <a:endParaRPr lang="de-DE">
              <a:solidFill>
                <a:schemeClr val="bg2">
                  <a:lumMod val="10000"/>
                </a:schemeClr>
              </a:solidFill>
              <a:latin typeface="Calibri" panose="020F0502020204030204" pitchFamily="34" charset="0"/>
              <a:cs typeface="Calibri" panose="020F0502020204030204" pitchFamily="34" charset="0"/>
            </a:endParaRPr>
          </a:p>
        </p:txBody>
      </p:sp>
      <p:pic>
        <p:nvPicPr>
          <p:cNvPr id="2" name="Grafik 1">
            <a:extLst>
              <a:ext uri="{FF2B5EF4-FFF2-40B4-BE49-F238E27FC236}">
                <a16:creationId xmlns:a16="http://schemas.microsoft.com/office/drawing/2014/main" id="{26374613-66EB-08BF-0332-56394439A250}"/>
              </a:ext>
            </a:extLst>
          </p:cNvPr>
          <p:cNvPicPr>
            <a:picLocks noChangeAspect="1"/>
          </p:cNvPicPr>
          <p:nvPr/>
        </p:nvPicPr>
        <p:blipFill>
          <a:blip r:embed="rId5"/>
          <a:stretch>
            <a:fillRect/>
          </a:stretch>
        </p:blipFill>
        <p:spPr>
          <a:xfrm>
            <a:off x="1077910" y="2140496"/>
            <a:ext cx="1617115" cy="1617115"/>
          </a:xfrm>
          <a:prstGeom prst="rect">
            <a:avLst/>
          </a:prstGeom>
        </p:spPr>
      </p:pic>
      <p:sp>
        <p:nvSpPr>
          <p:cNvPr id="5" name="Titel 1">
            <a:extLst>
              <a:ext uri="{FF2B5EF4-FFF2-40B4-BE49-F238E27FC236}">
                <a16:creationId xmlns:a16="http://schemas.microsoft.com/office/drawing/2014/main" id="{274EBB4B-B7B0-DA82-829D-A642BDBF1E99}"/>
              </a:ext>
            </a:extLst>
          </p:cNvPr>
          <p:cNvSpPr>
            <a:spLocks noGrp="1"/>
          </p:cNvSpPr>
          <p:nvPr>
            <p:ph type="title" idx="4294967295"/>
          </p:nvPr>
        </p:nvSpPr>
        <p:spPr>
          <a:xfrm>
            <a:off x="0" y="674688"/>
            <a:ext cx="10356850" cy="1325562"/>
          </a:xfrm>
        </p:spPr>
        <p:txBody>
          <a:bodyPr/>
          <a:lstStyle/>
          <a:p>
            <a:r>
              <a:rPr lang="de-DE" dirty="0">
                <a:solidFill>
                  <a:srgbClr val="AD216A">
                    <a:alpha val="30000"/>
                  </a:srgbClr>
                </a:solidFill>
              </a:rPr>
              <a:t>  Fachstelle für den Umgang mit </a:t>
            </a:r>
            <a:br>
              <a:rPr lang="de-DE" dirty="0">
                <a:solidFill>
                  <a:srgbClr val="AD216A">
                    <a:alpha val="30000"/>
                  </a:srgbClr>
                </a:solidFill>
              </a:rPr>
            </a:br>
            <a:r>
              <a:rPr lang="de-DE" dirty="0">
                <a:solidFill>
                  <a:srgbClr val="AD216A">
                    <a:alpha val="30000"/>
                  </a:srgbClr>
                </a:solidFill>
              </a:rPr>
              <a:t>    sexualisierter Gewalt </a:t>
            </a:r>
          </a:p>
        </p:txBody>
      </p:sp>
      <p:pic>
        <p:nvPicPr>
          <p:cNvPr id="6" name="Grafik 5">
            <a:extLst>
              <a:ext uri="{FF2B5EF4-FFF2-40B4-BE49-F238E27FC236}">
                <a16:creationId xmlns:a16="http://schemas.microsoft.com/office/drawing/2014/main" id="{88F38677-8D4C-6DE7-60AA-C4B0C140C1D5}"/>
              </a:ext>
            </a:extLst>
          </p:cNvPr>
          <p:cNvPicPr>
            <a:picLocks noChangeAspect="1"/>
          </p:cNvPicPr>
          <p:nvPr/>
        </p:nvPicPr>
        <p:blipFill>
          <a:blip r:embed="rId6">
            <a:alphaModFix amt="30000"/>
          </a:blip>
          <a:stretch>
            <a:fillRect/>
          </a:stretch>
        </p:blipFill>
        <p:spPr>
          <a:xfrm>
            <a:off x="9396414" y="467533"/>
            <a:ext cx="649622" cy="647243"/>
          </a:xfrm>
          <a:prstGeom prst="rect">
            <a:avLst/>
          </a:prstGeom>
        </p:spPr>
      </p:pic>
      <p:pic>
        <p:nvPicPr>
          <p:cNvPr id="7" name="Grafik 6">
            <a:extLst>
              <a:ext uri="{FF2B5EF4-FFF2-40B4-BE49-F238E27FC236}">
                <a16:creationId xmlns:a16="http://schemas.microsoft.com/office/drawing/2014/main" id="{57EA2BFD-40B0-5F81-2E50-EC549089E506}"/>
              </a:ext>
            </a:extLst>
          </p:cNvPr>
          <p:cNvPicPr>
            <a:picLocks noChangeAspect="1"/>
          </p:cNvPicPr>
          <p:nvPr/>
        </p:nvPicPr>
        <p:blipFill>
          <a:blip r:embed="rId3">
            <a:alphaModFix amt="30000"/>
          </a:blip>
          <a:stretch>
            <a:fillRect/>
          </a:stretch>
        </p:blipFill>
        <p:spPr>
          <a:xfrm>
            <a:off x="9382534" y="1144153"/>
            <a:ext cx="649622" cy="647243"/>
          </a:xfrm>
          <a:prstGeom prst="rect">
            <a:avLst/>
          </a:prstGeom>
        </p:spPr>
      </p:pic>
      <p:pic>
        <p:nvPicPr>
          <p:cNvPr id="8" name="Grafik 7">
            <a:extLst>
              <a:ext uri="{FF2B5EF4-FFF2-40B4-BE49-F238E27FC236}">
                <a16:creationId xmlns:a16="http://schemas.microsoft.com/office/drawing/2014/main" id="{646B52C3-3EB2-7BEB-9358-5F9CD82B5F1F}"/>
              </a:ext>
            </a:extLst>
          </p:cNvPr>
          <p:cNvPicPr>
            <a:picLocks noChangeAspect="1"/>
          </p:cNvPicPr>
          <p:nvPr/>
        </p:nvPicPr>
        <p:blipFill>
          <a:blip r:embed="rId5">
            <a:alphaModFix/>
          </a:blip>
          <a:stretch>
            <a:fillRect/>
          </a:stretch>
        </p:blipFill>
        <p:spPr>
          <a:xfrm>
            <a:off x="10073769" y="467533"/>
            <a:ext cx="647243" cy="647243"/>
          </a:xfrm>
          <a:prstGeom prst="rect">
            <a:avLst/>
          </a:prstGeom>
        </p:spPr>
      </p:pic>
      <p:pic>
        <p:nvPicPr>
          <p:cNvPr id="12" name="Grafik 11">
            <a:extLst>
              <a:ext uri="{FF2B5EF4-FFF2-40B4-BE49-F238E27FC236}">
                <a16:creationId xmlns:a16="http://schemas.microsoft.com/office/drawing/2014/main" id="{41D84DD4-F15D-F3C4-046D-DFE39EF64147}"/>
              </a:ext>
            </a:extLst>
          </p:cNvPr>
          <p:cNvPicPr>
            <a:picLocks noChangeAspect="1"/>
          </p:cNvPicPr>
          <p:nvPr/>
        </p:nvPicPr>
        <p:blipFill>
          <a:blip r:embed="rId7">
            <a:alphaModFix amt="30000"/>
          </a:blip>
          <a:stretch>
            <a:fillRect/>
          </a:stretch>
        </p:blipFill>
        <p:spPr>
          <a:xfrm>
            <a:off x="10045397" y="1149869"/>
            <a:ext cx="641647" cy="644006"/>
          </a:xfrm>
          <a:prstGeom prst="rect">
            <a:avLst/>
          </a:prstGeom>
        </p:spPr>
      </p:pic>
    </p:spTree>
    <p:extLst>
      <p:ext uri="{BB962C8B-B14F-4D97-AF65-F5344CB8AC3E}">
        <p14:creationId xmlns:p14="http://schemas.microsoft.com/office/powerpoint/2010/main" val="22678112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rafik 9">
            <a:extLst>
              <a:ext uri="{FF2B5EF4-FFF2-40B4-BE49-F238E27FC236}">
                <a16:creationId xmlns:a16="http://schemas.microsoft.com/office/drawing/2014/main" id="{857952FD-C4E8-0451-9842-ACB97EFD65C3}"/>
              </a:ext>
            </a:extLst>
          </p:cNvPr>
          <p:cNvPicPr>
            <a:picLocks noChangeAspect="1"/>
          </p:cNvPicPr>
          <p:nvPr/>
        </p:nvPicPr>
        <p:blipFill>
          <a:blip r:embed="rId3"/>
          <a:stretch>
            <a:fillRect/>
          </a:stretch>
        </p:blipFill>
        <p:spPr>
          <a:xfrm>
            <a:off x="1076326" y="2117221"/>
            <a:ext cx="1658084" cy="1652011"/>
          </a:xfrm>
          <a:prstGeom prst="rect">
            <a:avLst/>
          </a:prstGeom>
        </p:spPr>
      </p:pic>
      <p:sp>
        <p:nvSpPr>
          <p:cNvPr id="11" name="Rectangle 40">
            <a:extLst>
              <a:ext uri="{FF2B5EF4-FFF2-40B4-BE49-F238E27FC236}">
                <a16:creationId xmlns:a16="http://schemas.microsoft.com/office/drawing/2014/main" id="{21D537B9-7F48-64CD-9BFE-6C73D59B577E}"/>
              </a:ext>
            </a:extLst>
          </p:cNvPr>
          <p:cNvSpPr/>
          <p:nvPr/>
        </p:nvSpPr>
        <p:spPr>
          <a:xfrm>
            <a:off x="3114680" y="2011337"/>
            <a:ext cx="2457449" cy="671851"/>
          </a:xfrm>
          <a:prstGeom prst="rect">
            <a:avLst/>
          </a:prstGeom>
          <a:ln>
            <a:noFill/>
          </a:ln>
        </p:spPr>
        <p:txBody>
          <a:bodyPr wrap="square" anchor="t">
            <a:spAutoFit/>
          </a:bodyPr>
          <a:lstStyle/>
          <a:p>
            <a:pPr>
              <a:lnSpc>
                <a:spcPct val="150000"/>
              </a:lnSpc>
            </a:pPr>
            <a:r>
              <a:rPr lang="en-US" sz="2800" b="1" err="1">
                <a:solidFill>
                  <a:srgbClr val="B0A448"/>
                </a:solidFill>
                <a:latin typeface="Calibri" panose="020F0502020204030204" pitchFamily="34" charset="0"/>
                <a:cs typeface="Calibri" panose="020F0502020204030204" pitchFamily="34" charset="0"/>
              </a:rPr>
              <a:t>Meldestelle</a:t>
            </a:r>
            <a:endParaRPr lang="en-US" sz="2800">
              <a:solidFill>
                <a:srgbClr val="B0A448"/>
              </a:solidFill>
              <a:latin typeface="Calibri" panose="020F0502020204030204" pitchFamily="34" charset="0"/>
              <a:cs typeface="Calibri" panose="020F0502020204030204" pitchFamily="34" charset="0"/>
            </a:endParaRPr>
          </a:p>
        </p:txBody>
      </p:sp>
      <p:sp>
        <p:nvSpPr>
          <p:cNvPr id="17" name="Rectangle 46">
            <a:extLst>
              <a:ext uri="{FF2B5EF4-FFF2-40B4-BE49-F238E27FC236}">
                <a16:creationId xmlns:a16="http://schemas.microsoft.com/office/drawing/2014/main" id="{90B09839-7A51-6F33-137D-BB1414DC49B7}"/>
              </a:ext>
            </a:extLst>
          </p:cNvPr>
          <p:cNvSpPr/>
          <p:nvPr/>
        </p:nvSpPr>
        <p:spPr>
          <a:xfrm>
            <a:off x="6838951" y="2380420"/>
            <a:ext cx="4435186" cy="3370923"/>
          </a:xfrm>
          <a:prstGeom prst="rect">
            <a:avLst/>
          </a:prstGeom>
          <a:ln>
            <a:noFill/>
          </a:ln>
        </p:spPr>
        <p:txBody>
          <a:bodyPr wrap="square" lIns="0" rIns="0" anchor="ctr">
            <a:spAutoFit/>
          </a:bodyPr>
          <a:lstStyle/>
          <a:p>
            <a:pPr lvl="0">
              <a:lnSpc>
                <a:spcPct val="107000"/>
              </a:lnSpc>
            </a:pPr>
            <a:r>
              <a:rPr lang="de-DE" sz="2000" b="1" dirty="0">
                <a:solidFill>
                  <a:schemeClr val="bg2">
                    <a:lumMod val="10000"/>
                  </a:schemeClr>
                </a:solidFill>
                <a:latin typeface="Calibri" panose="020F0502020204030204" pitchFamily="34" charset="0"/>
                <a:cs typeface="Calibri" panose="020F0502020204030204" pitchFamily="34" charset="0"/>
              </a:rPr>
              <a:t>Kontakt für Dekanate, Gemeinden und Einrichtungen</a:t>
            </a:r>
          </a:p>
          <a:p>
            <a:pPr lvl="0">
              <a:lnSpc>
                <a:spcPct val="107000"/>
              </a:lnSpc>
            </a:pPr>
            <a:r>
              <a:rPr lang="de-DE" sz="2000" dirty="0">
                <a:solidFill>
                  <a:schemeClr val="bg2">
                    <a:lumMod val="10000"/>
                  </a:schemeClr>
                </a:solidFill>
                <a:latin typeface="Calibri" panose="020F0502020204030204" pitchFamily="34" charset="0"/>
                <a:cs typeface="Calibri" panose="020F0502020204030204" pitchFamily="34" charset="0"/>
              </a:rPr>
              <a:t>Stephanie Betz, Anja Thiele</a:t>
            </a:r>
            <a:br>
              <a:rPr lang="de-DE" sz="2000" dirty="0">
                <a:solidFill>
                  <a:schemeClr val="bg2">
                    <a:lumMod val="10000"/>
                  </a:schemeClr>
                </a:solidFill>
                <a:latin typeface="Calibri" panose="020F0502020204030204" pitchFamily="34" charset="0"/>
                <a:cs typeface="Calibri" panose="020F0502020204030204" pitchFamily="34" charset="0"/>
              </a:rPr>
            </a:br>
            <a:r>
              <a:rPr lang="de-DE" sz="2000" dirty="0">
                <a:solidFill>
                  <a:schemeClr val="bg2">
                    <a:lumMod val="10000"/>
                  </a:schemeClr>
                </a:solidFill>
                <a:latin typeface="Calibri" panose="020F0502020204030204" pitchFamily="34" charset="0"/>
                <a:cs typeface="Calibri" panose="020F0502020204030204" pitchFamily="34" charset="0"/>
              </a:rPr>
              <a:t>Tel.      (089) 5595-342</a:t>
            </a:r>
          </a:p>
          <a:p>
            <a:pPr lvl="0">
              <a:lnSpc>
                <a:spcPct val="107000"/>
              </a:lnSpc>
            </a:pPr>
            <a:r>
              <a:rPr lang="de-DE" sz="2000" dirty="0">
                <a:solidFill>
                  <a:schemeClr val="bg2">
                    <a:lumMod val="10000"/>
                  </a:schemeClr>
                </a:solidFill>
                <a:latin typeface="Calibri" panose="020F0502020204030204" pitchFamily="34" charset="0"/>
                <a:cs typeface="Calibri" panose="020F0502020204030204" pitchFamily="34" charset="0"/>
              </a:rPr>
              <a:t>Mail     </a:t>
            </a:r>
            <a:r>
              <a:rPr lang="de-DE" sz="2000" dirty="0">
                <a:latin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meldestelleSG@elkb.de</a:t>
            </a:r>
            <a:endParaRPr lang="de-DE" sz="2000" dirty="0">
              <a:latin typeface="Calibri" panose="020F0502020204030204" pitchFamily="34" charset="0"/>
              <a:cs typeface="Calibri" panose="020F0502020204030204" pitchFamily="34" charset="0"/>
            </a:endParaRPr>
          </a:p>
          <a:p>
            <a:pPr marL="171450" lvl="0" indent="-171450">
              <a:lnSpc>
                <a:spcPct val="107000"/>
              </a:lnSpc>
              <a:buFont typeface="Arial" panose="020B0604020202020204" pitchFamily="34" charset="0"/>
              <a:buChar char="•"/>
            </a:pPr>
            <a:endParaRPr lang="de-DE" sz="2000" dirty="0">
              <a:solidFill>
                <a:schemeClr val="bg2">
                  <a:lumMod val="10000"/>
                </a:schemeClr>
              </a:solidFill>
              <a:latin typeface="Calibri" panose="020F0502020204030204" pitchFamily="34" charset="0"/>
              <a:cs typeface="Calibri" panose="020F0502020204030204" pitchFamily="34" charset="0"/>
            </a:endParaRPr>
          </a:p>
          <a:p>
            <a:pPr lvl="0">
              <a:lnSpc>
                <a:spcPct val="107000"/>
              </a:lnSpc>
            </a:pPr>
            <a:r>
              <a:rPr lang="de-DE" sz="2000" b="1" dirty="0">
                <a:solidFill>
                  <a:schemeClr val="bg2">
                    <a:lumMod val="10000"/>
                  </a:schemeClr>
                </a:solidFill>
                <a:latin typeface="Calibri" panose="020F0502020204030204" pitchFamily="34" charset="0"/>
                <a:cs typeface="Calibri" panose="020F0502020204030204" pitchFamily="34" charset="0"/>
              </a:rPr>
              <a:t>Kontakt für die Diakonie</a:t>
            </a:r>
          </a:p>
          <a:p>
            <a:pPr lvl="0">
              <a:lnSpc>
                <a:spcPct val="107000"/>
              </a:lnSpc>
            </a:pPr>
            <a:r>
              <a:rPr lang="de-DE" sz="2000" dirty="0">
                <a:solidFill>
                  <a:schemeClr val="bg2">
                    <a:lumMod val="10000"/>
                  </a:schemeClr>
                </a:solidFill>
                <a:latin typeface="Calibri" panose="020F0502020204030204" pitchFamily="34" charset="0"/>
                <a:cs typeface="Calibri" panose="020F0502020204030204" pitchFamily="34" charset="0"/>
              </a:rPr>
              <a:t>Eva-Maria Mensching</a:t>
            </a:r>
            <a:r>
              <a:rPr lang="de-DE" sz="2000">
                <a:solidFill>
                  <a:schemeClr val="bg2">
                    <a:lumMod val="10000"/>
                  </a:schemeClr>
                </a:solidFill>
                <a:latin typeface="Calibri" panose="020F0502020204030204" pitchFamily="34" charset="0"/>
                <a:cs typeface="Calibri" panose="020F0502020204030204" pitchFamily="34" charset="0"/>
              </a:rPr>
              <a:t>, Andrea Carl </a:t>
            </a:r>
            <a:endParaRPr lang="de-DE" sz="2000" dirty="0">
              <a:solidFill>
                <a:schemeClr val="bg2">
                  <a:lumMod val="10000"/>
                </a:schemeClr>
              </a:solidFill>
              <a:latin typeface="Calibri" panose="020F0502020204030204" pitchFamily="34" charset="0"/>
              <a:cs typeface="Calibri" panose="020F0502020204030204" pitchFamily="34" charset="0"/>
            </a:endParaRPr>
          </a:p>
          <a:p>
            <a:pPr lvl="0">
              <a:lnSpc>
                <a:spcPct val="107000"/>
              </a:lnSpc>
            </a:pPr>
            <a:r>
              <a:rPr lang="de-DE" sz="2000" dirty="0">
                <a:solidFill>
                  <a:schemeClr val="bg2">
                    <a:lumMod val="10000"/>
                  </a:schemeClr>
                </a:solidFill>
                <a:latin typeface="Calibri" panose="020F0502020204030204" pitchFamily="34" charset="0"/>
                <a:cs typeface="Calibri" panose="020F0502020204030204" pitchFamily="34" charset="0"/>
              </a:rPr>
              <a:t>Tel.     (0911) 9354-442 </a:t>
            </a:r>
          </a:p>
          <a:p>
            <a:pPr lvl="0">
              <a:lnSpc>
                <a:spcPct val="107000"/>
              </a:lnSpc>
            </a:pPr>
            <a:r>
              <a:rPr lang="de-DE" sz="2000" dirty="0">
                <a:solidFill>
                  <a:schemeClr val="bg2">
                    <a:lumMod val="10000"/>
                  </a:schemeClr>
                </a:solidFill>
                <a:latin typeface="Calibri" panose="020F0502020204030204" pitchFamily="34" charset="0"/>
                <a:cs typeface="Calibri" panose="020F0502020204030204" pitchFamily="34" charset="0"/>
              </a:rPr>
              <a:t>Mail    </a:t>
            </a:r>
            <a:r>
              <a:rPr lang="de-DE" sz="2000" u="sng" dirty="0">
                <a:latin typeface="Calibri" panose="020F0502020204030204" pitchFamily="34" charset="0"/>
                <a:cs typeface="Calibri" panose="020F0502020204030204" pitchFamily="34" charset="0"/>
              </a:rPr>
              <a:t>meldestelle-sg@diakonie-bayern.de</a:t>
            </a:r>
            <a:endParaRPr lang="de-DE" u="sng" dirty="0">
              <a:solidFill>
                <a:schemeClr val="bg2">
                  <a:lumMod val="10000"/>
                </a:schemeClr>
              </a:solidFill>
              <a:latin typeface="Calibri" panose="020F0502020204030204" pitchFamily="34" charset="0"/>
              <a:cs typeface="Calibri" panose="020F0502020204030204" pitchFamily="34" charset="0"/>
            </a:endParaRPr>
          </a:p>
        </p:txBody>
      </p:sp>
      <p:sp>
        <p:nvSpPr>
          <p:cNvPr id="20" name="Titel 1">
            <a:extLst>
              <a:ext uri="{FF2B5EF4-FFF2-40B4-BE49-F238E27FC236}">
                <a16:creationId xmlns:a16="http://schemas.microsoft.com/office/drawing/2014/main" id="{7881EA7B-CCC7-DEB5-26B0-CAE8D64E9941}"/>
              </a:ext>
            </a:extLst>
          </p:cNvPr>
          <p:cNvSpPr txBox="1">
            <a:spLocks/>
          </p:cNvSpPr>
          <p:nvPr/>
        </p:nvSpPr>
        <p:spPr>
          <a:xfrm>
            <a:off x="917864" y="674406"/>
            <a:ext cx="10356273"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dirty="0">
                <a:solidFill>
                  <a:srgbClr val="AD216A">
                    <a:alpha val="30000"/>
                  </a:srgbClr>
                </a:solidFill>
              </a:rPr>
              <a:t> Fachstelle für den Umgang mit </a:t>
            </a:r>
            <a:br>
              <a:rPr lang="de-DE" dirty="0">
                <a:solidFill>
                  <a:srgbClr val="AD216A">
                    <a:alpha val="30000"/>
                  </a:srgbClr>
                </a:solidFill>
              </a:rPr>
            </a:br>
            <a:r>
              <a:rPr lang="de-DE" dirty="0">
                <a:solidFill>
                  <a:srgbClr val="AD216A">
                    <a:alpha val="30000"/>
                  </a:srgbClr>
                </a:solidFill>
              </a:rPr>
              <a:t>    sexualisierter Gewalt </a:t>
            </a:r>
          </a:p>
        </p:txBody>
      </p:sp>
      <p:pic>
        <p:nvPicPr>
          <p:cNvPr id="21" name="Grafik 20">
            <a:extLst>
              <a:ext uri="{FF2B5EF4-FFF2-40B4-BE49-F238E27FC236}">
                <a16:creationId xmlns:a16="http://schemas.microsoft.com/office/drawing/2014/main" id="{E027E09E-033C-681F-0967-FA710F04DFCC}"/>
              </a:ext>
            </a:extLst>
          </p:cNvPr>
          <p:cNvPicPr>
            <a:picLocks noChangeAspect="1"/>
          </p:cNvPicPr>
          <p:nvPr/>
        </p:nvPicPr>
        <p:blipFill>
          <a:blip r:embed="rId5">
            <a:alphaModFix amt="30000"/>
          </a:blip>
          <a:stretch>
            <a:fillRect/>
          </a:stretch>
        </p:blipFill>
        <p:spPr>
          <a:xfrm>
            <a:off x="9396414" y="467533"/>
            <a:ext cx="649622" cy="647243"/>
          </a:xfrm>
          <a:prstGeom prst="rect">
            <a:avLst/>
          </a:prstGeom>
        </p:spPr>
      </p:pic>
      <p:pic>
        <p:nvPicPr>
          <p:cNvPr id="22" name="Grafik 21">
            <a:extLst>
              <a:ext uri="{FF2B5EF4-FFF2-40B4-BE49-F238E27FC236}">
                <a16:creationId xmlns:a16="http://schemas.microsoft.com/office/drawing/2014/main" id="{A3AAD50B-C1C3-327E-E3EF-058760146A37}"/>
              </a:ext>
            </a:extLst>
          </p:cNvPr>
          <p:cNvPicPr>
            <a:picLocks noChangeAspect="1"/>
          </p:cNvPicPr>
          <p:nvPr/>
        </p:nvPicPr>
        <p:blipFill>
          <a:blip r:embed="rId3">
            <a:alphaModFix/>
          </a:blip>
          <a:stretch>
            <a:fillRect/>
          </a:stretch>
        </p:blipFill>
        <p:spPr>
          <a:xfrm>
            <a:off x="9382534" y="1144153"/>
            <a:ext cx="649622" cy="647243"/>
          </a:xfrm>
          <a:prstGeom prst="rect">
            <a:avLst/>
          </a:prstGeom>
        </p:spPr>
      </p:pic>
      <p:pic>
        <p:nvPicPr>
          <p:cNvPr id="23" name="Grafik 22">
            <a:extLst>
              <a:ext uri="{FF2B5EF4-FFF2-40B4-BE49-F238E27FC236}">
                <a16:creationId xmlns:a16="http://schemas.microsoft.com/office/drawing/2014/main" id="{D3492F92-CD8F-858B-EB8E-5C294463B5D2}"/>
              </a:ext>
            </a:extLst>
          </p:cNvPr>
          <p:cNvPicPr>
            <a:picLocks noChangeAspect="1"/>
          </p:cNvPicPr>
          <p:nvPr/>
        </p:nvPicPr>
        <p:blipFill>
          <a:blip r:embed="rId6">
            <a:alphaModFix amt="30000"/>
          </a:blip>
          <a:stretch>
            <a:fillRect/>
          </a:stretch>
        </p:blipFill>
        <p:spPr>
          <a:xfrm>
            <a:off x="10073769" y="467533"/>
            <a:ext cx="647243" cy="647243"/>
          </a:xfrm>
          <a:prstGeom prst="rect">
            <a:avLst/>
          </a:prstGeom>
        </p:spPr>
      </p:pic>
      <p:pic>
        <p:nvPicPr>
          <p:cNvPr id="24" name="Grafik 23">
            <a:extLst>
              <a:ext uri="{FF2B5EF4-FFF2-40B4-BE49-F238E27FC236}">
                <a16:creationId xmlns:a16="http://schemas.microsoft.com/office/drawing/2014/main" id="{65DEEEDA-89E7-D9E2-B88D-79164C1C360D}"/>
              </a:ext>
            </a:extLst>
          </p:cNvPr>
          <p:cNvPicPr>
            <a:picLocks noChangeAspect="1"/>
          </p:cNvPicPr>
          <p:nvPr/>
        </p:nvPicPr>
        <p:blipFill>
          <a:blip r:embed="rId7">
            <a:alphaModFix amt="30000"/>
          </a:blip>
          <a:stretch>
            <a:fillRect/>
          </a:stretch>
        </p:blipFill>
        <p:spPr>
          <a:xfrm>
            <a:off x="10045397" y="1149869"/>
            <a:ext cx="641647" cy="644006"/>
          </a:xfrm>
          <a:prstGeom prst="rect">
            <a:avLst/>
          </a:prstGeom>
        </p:spPr>
      </p:pic>
      <p:sp>
        <p:nvSpPr>
          <p:cNvPr id="2" name="Rectangle 46">
            <a:extLst>
              <a:ext uri="{FF2B5EF4-FFF2-40B4-BE49-F238E27FC236}">
                <a16:creationId xmlns:a16="http://schemas.microsoft.com/office/drawing/2014/main" id="{BEC919A4-6DDF-CED1-F927-FA6654A019CA}"/>
              </a:ext>
            </a:extLst>
          </p:cNvPr>
          <p:cNvSpPr/>
          <p:nvPr/>
        </p:nvSpPr>
        <p:spPr>
          <a:xfrm>
            <a:off x="3248664" y="2709741"/>
            <a:ext cx="3143250" cy="3041602"/>
          </a:xfrm>
          <a:prstGeom prst="rect">
            <a:avLst/>
          </a:prstGeom>
          <a:ln>
            <a:noFill/>
          </a:ln>
        </p:spPr>
        <p:txBody>
          <a:bodyPr wrap="square" lIns="0" rIns="0" anchor="ctr">
            <a:spAutoFit/>
          </a:bodyPr>
          <a:lstStyle/>
          <a:p>
            <a:pPr lvl="0">
              <a:lnSpc>
                <a:spcPct val="107000"/>
              </a:lnSpc>
            </a:pPr>
            <a:r>
              <a:rPr lang="de-DE" sz="2000" b="1" dirty="0">
                <a:solidFill>
                  <a:schemeClr val="bg2">
                    <a:lumMod val="10000"/>
                  </a:schemeClr>
                </a:solidFill>
                <a:latin typeface="Calibri" panose="020F0502020204030204" pitchFamily="34" charset="0"/>
                <a:cs typeface="Calibri" panose="020F0502020204030204" pitchFamily="34" charset="0"/>
              </a:rPr>
              <a:t>Aufgaben</a:t>
            </a:r>
          </a:p>
          <a:p>
            <a:pPr marL="342900" lvl="0" indent="-342900">
              <a:lnSpc>
                <a:spcPct val="107000"/>
              </a:lnSpc>
              <a:buClr>
                <a:schemeClr val="tx1"/>
              </a:buClr>
              <a:buFont typeface="Systemschrift Normal"/>
              <a:buChar char="•"/>
            </a:pPr>
            <a:r>
              <a:rPr lang="de-DE" sz="2000" dirty="0">
                <a:solidFill>
                  <a:schemeClr val="bg2">
                    <a:lumMod val="10000"/>
                  </a:schemeClr>
                </a:solidFill>
                <a:latin typeface="Calibri" panose="020F0502020204030204" pitchFamily="34" charset="0"/>
                <a:cs typeface="Calibri" panose="020F0502020204030204" pitchFamily="34" charset="0"/>
              </a:rPr>
              <a:t>Beratung zur Einordnung eines Vorfalles und zur Meldepflicht</a:t>
            </a:r>
          </a:p>
          <a:p>
            <a:pPr marL="342900" lvl="0" indent="-342900">
              <a:lnSpc>
                <a:spcPct val="107000"/>
              </a:lnSpc>
              <a:buClr>
                <a:schemeClr val="tx1"/>
              </a:buClr>
              <a:buFont typeface="Systemschrift Normal"/>
              <a:buChar char="•"/>
            </a:pPr>
            <a:r>
              <a:rPr lang="de-DE" sz="2000" dirty="0">
                <a:solidFill>
                  <a:schemeClr val="bg2">
                    <a:lumMod val="10000"/>
                  </a:schemeClr>
                </a:solidFill>
                <a:latin typeface="Calibri" panose="020F0502020204030204" pitchFamily="34" charset="0"/>
                <a:cs typeface="Calibri" panose="020F0502020204030204" pitchFamily="34" charset="0"/>
              </a:rPr>
              <a:t>Meldungen entgegennehmen</a:t>
            </a:r>
          </a:p>
          <a:p>
            <a:pPr marL="342900" lvl="0" indent="-342900">
              <a:lnSpc>
                <a:spcPct val="107000"/>
              </a:lnSpc>
              <a:buClr>
                <a:schemeClr val="tx1"/>
              </a:buClr>
              <a:buFont typeface="Systemschrift Normal"/>
              <a:buChar char="•"/>
            </a:pPr>
            <a:r>
              <a:rPr lang="de-DE" sz="2000" dirty="0">
                <a:solidFill>
                  <a:schemeClr val="bg2">
                    <a:lumMod val="10000"/>
                  </a:schemeClr>
                </a:solidFill>
                <a:latin typeface="Calibri" panose="020F0502020204030204" pitchFamily="34" charset="0"/>
                <a:cs typeface="Calibri" panose="020F0502020204030204" pitchFamily="34" charset="0"/>
              </a:rPr>
              <a:t>Handlungsmöglichkeiten wahrnehmen</a:t>
            </a:r>
          </a:p>
          <a:p>
            <a:pPr marL="342900" lvl="0" indent="-342900">
              <a:lnSpc>
                <a:spcPct val="107000"/>
              </a:lnSpc>
              <a:buClr>
                <a:schemeClr val="tx1"/>
              </a:buClr>
              <a:buFont typeface="Systemschrift Normal"/>
              <a:buChar char="•"/>
            </a:pPr>
            <a:r>
              <a:rPr lang="de-DE" sz="2000" dirty="0">
                <a:solidFill>
                  <a:schemeClr val="bg2">
                    <a:lumMod val="10000"/>
                  </a:schemeClr>
                </a:solidFill>
                <a:latin typeface="Calibri" panose="020F0502020204030204" pitchFamily="34" charset="0"/>
                <a:cs typeface="Calibri" panose="020F0502020204030204" pitchFamily="34" charset="0"/>
              </a:rPr>
              <a:t>Beratung zur Intervention</a:t>
            </a:r>
          </a:p>
        </p:txBody>
      </p:sp>
    </p:spTree>
    <p:extLst>
      <p:ext uri="{BB962C8B-B14F-4D97-AF65-F5344CB8AC3E}">
        <p14:creationId xmlns:p14="http://schemas.microsoft.com/office/powerpoint/2010/main" val="16645421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rafik 9">
            <a:extLst>
              <a:ext uri="{FF2B5EF4-FFF2-40B4-BE49-F238E27FC236}">
                <a16:creationId xmlns:a16="http://schemas.microsoft.com/office/drawing/2014/main" id="{857952FD-C4E8-0451-9842-ACB97EFD65C3}"/>
              </a:ext>
            </a:extLst>
          </p:cNvPr>
          <p:cNvPicPr>
            <a:picLocks noChangeAspect="1"/>
          </p:cNvPicPr>
          <p:nvPr/>
        </p:nvPicPr>
        <p:blipFill>
          <a:blip r:embed="rId3"/>
          <a:stretch>
            <a:fillRect/>
          </a:stretch>
        </p:blipFill>
        <p:spPr>
          <a:xfrm>
            <a:off x="1076326" y="2117221"/>
            <a:ext cx="1658084" cy="1652011"/>
          </a:xfrm>
          <a:prstGeom prst="rect">
            <a:avLst/>
          </a:prstGeom>
        </p:spPr>
      </p:pic>
      <p:sp>
        <p:nvSpPr>
          <p:cNvPr id="11" name="Rectangle 40">
            <a:extLst>
              <a:ext uri="{FF2B5EF4-FFF2-40B4-BE49-F238E27FC236}">
                <a16:creationId xmlns:a16="http://schemas.microsoft.com/office/drawing/2014/main" id="{21D537B9-7F48-64CD-9BFE-6C73D59B577E}"/>
              </a:ext>
            </a:extLst>
          </p:cNvPr>
          <p:cNvSpPr/>
          <p:nvPr/>
        </p:nvSpPr>
        <p:spPr>
          <a:xfrm>
            <a:off x="3114680" y="2011337"/>
            <a:ext cx="4100508" cy="671851"/>
          </a:xfrm>
          <a:prstGeom prst="rect">
            <a:avLst/>
          </a:prstGeom>
          <a:ln>
            <a:noFill/>
          </a:ln>
        </p:spPr>
        <p:txBody>
          <a:bodyPr wrap="square" anchor="t">
            <a:spAutoFit/>
          </a:bodyPr>
          <a:lstStyle/>
          <a:p>
            <a:pPr>
              <a:lnSpc>
                <a:spcPct val="150000"/>
              </a:lnSpc>
            </a:pPr>
            <a:r>
              <a:rPr lang="en-US" sz="2800" b="1" err="1">
                <a:solidFill>
                  <a:srgbClr val="25A0B0"/>
                </a:solidFill>
                <a:latin typeface="Calibri" panose="020F0502020204030204" pitchFamily="34" charset="0"/>
                <a:cs typeface="Calibri" panose="020F0502020204030204" pitchFamily="34" charset="0"/>
              </a:rPr>
              <a:t>Präventionteam</a:t>
            </a:r>
            <a:endParaRPr lang="en-US" sz="2800">
              <a:solidFill>
                <a:srgbClr val="25A0B0"/>
              </a:solidFill>
              <a:latin typeface="Calibri" panose="020F0502020204030204" pitchFamily="34" charset="0"/>
              <a:cs typeface="Calibri" panose="020F0502020204030204" pitchFamily="34" charset="0"/>
            </a:endParaRPr>
          </a:p>
        </p:txBody>
      </p:sp>
      <p:sp>
        <p:nvSpPr>
          <p:cNvPr id="16" name="Rectangle 46">
            <a:extLst>
              <a:ext uri="{FF2B5EF4-FFF2-40B4-BE49-F238E27FC236}">
                <a16:creationId xmlns:a16="http://schemas.microsoft.com/office/drawing/2014/main" id="{46C19E9F-8CAD-F395-203F-BB8ACA95FDD9}"/>
              </a:ext>
            </a:extLst>
          </p:cNvPr>
          <p:cNvSpPr/>
          <p:nvPr/>
        </p:nvSpPr>
        <p:spPr>
          <a:xfrm>
            <a:off x="3238503" y="2727630"/>
            <a:ext cx="3319460" cy="3041602"/>
          </a:xfrm>
          <a:prstGeom prst="rect">
            <a:avLst/>
          </a:prstGeom>
          <a:ln>
            <a:noFill/>
          </a:ln>
        </p:spPr>
        <p:txBody>
          <a:bodyPr wrap="square" lIns="0" rIns="0" anchor="ctr">
            <a:spAutoFit/>
          </a:bodyPr>
          <a:lstStyle/>
          <a:p>
            <a:pPr lvl="0">
              <a:lnSpc>
                <a:spcPct val="107000"/>
              </a:lnSpc>
            </a:pPr>
            <a:r>
              <a:rPr lang="de-DE" sz="2000" b="1">
                <a:solidFill>
                  <a:schemeClr val="bg2">
                    <a:lumMod val="10000"/>
                  </a:schemeClr>
                </a:solidFill>
                <a:latin typeface="Calibri" panose="020F0502020204030204" pitchFamily="34" charset="0"/>
                <a:cs typeface="Calibri" panose="020F0502020204030204" pitchFamily="34" charset="0"/>
              </a:rPr>
              <a:t>Aufgaben</a:t>
            </a:r>
          </a:p>
          <a:p>
            <a:pPr marL="171450" lvl="0" indent="-171450">
              <a:lnSpc>
                <a:spcPct val="107000"/>
              </a:lnSpc>
              <a:buFont typeface="Arial" panose="020B0604020202020204" pitchFamily="34" charset="0"/>
              <a:buChar char="•"/>
            </a:pPr>
            <a:r>
              <a:rPr lang="de-DE" sz="2000">
                <a:solidFill>
                  <a:schemeClr val="bg2">
                    <a:lumMod val="10000"/>
                  </a:schemeClr>
                </a:solidFill>
                <a:latin typeface="Calibri" panose="020F0502020204030204" pitchFamily="34" charset="0"/>
                <a:cs typeface="Calibri" panose="020F0502020204030204" pitchFamily="34" charset="0"/>
              </a:rPr>
              <a:t>Konzeption und Implementierung von Präventionsmaßnahmen auf sämtlichen Ebenen</a:t>
            </a:r>
          </a:p>
          <a:p>
            <a:pPr marL="171450" lvl="0" indent="-171450">
              <a:lnSpc>
                <a:spcPct val="107000"/>
              </a:lnSpc>
              <a:buFont typeface="Arial" panose="020B0604020202020204" pitchFamily="34" charset="0"/>
              <a:buChar char="•"/>
            </a:pPr>
            <a:r>
              <a:rPr lang="de-DE" sz="2000">
                <a:solidFill>
                  <a:schemeClr val="bg2">
                    <a:lumMod val="10000"/>
                  </a:schemeClr>
                </a:solidFill>
                <a:latin typeface="Calibri" panose="020F0502020204030204" pitchFamily="34" charset="0"/>
                <a:cs typeface="Calibri" panose="020F0502020204030204" pitchFamily="34" charset="0"/>
              </a:rPr>
              <a:t>Beratung zu Schutzkonzepten und Prävention</a:t>
            </a:r>
          </a:p>
          <a:p>
            <a:pPr marL="171450" lvl="0" indent="-171450">
              <a:lnSpc>
                <a:spcPct val="107000"/>
              </a:lnSpc>
              <a:buFont typeface="Arial" panose="020B0604020202020204" pitchFamily="34" charset="0"/>
              <a:buChar char="•"/>
            </a:pPr>
            <a:r>
              <a:rPr lang="de-DE" sz="2000">
                <a:solidFill>
                  <a:schemeClr val="bg2">
                    <a:lumMod val="10000"/>
                  </a:schemeClr>
                </a:solidFill>
                <a:latin typeface="Calibri" panose="020F0502020204030204" pitchFamily="34" charset="0"/>
                <a:cs typeface="Calibri" panose="020F0502020204030204" pitchFamily="34" charset="0"/>
              </a:rPr>
              <a:t>Schulungen</a:t>
            </a:r>
          </a:p>
          <a:p>
            <a:pPr marL="171450" lvl="0" indent="-171450">
              <a:lnSpc>
                <a:spcPct val="107000"/>
              </a:lnSpc>
              <a:buFont typeface="Arial" panose="020B0604020202020204" pitchFamily="34" charset="0"/>
              <a:buChar char="•"/>
            </a:pPr>
            <a:endParaRPr lang="de-DE" sz="2000">
              <a:solidFill>
                <a:schemeClr val="bg2">
                  <a:lumMod val="10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7" name="Rectangle 46">
            <a:extLst>
              <a:ext uri="{FF2B5EF4-FFF2-40B4-BE49-F238E27FC236}">
                <a16:creationId xmlns:a16="http://schemas.microsoft.com/office/drawing/2014/main" id="{90B09839-7A51-6F33-137D-BB1414DC49B7}"/>
              </a:ext>
            </a:extLst>
          </p:cNvPr>
          <p:cNvSpPr/>
          <p:nvPr/>
        </p:nvSpPr>
        <p:spPr>
          <a:xfrm>
            <a:off x="7175499" y="2725242"/>
            <a:ext cx="4205163" cy="2022157"/>
          </a:xfrm>
          <a:prstGeom prst="rect">
            <a:avLst/>
          </a:prstGeom>
          <a:ln>
            <a:noFill/>
          </a:ln>
        </p:spPr>
        <p:txBody>
          <a:bodyPr wrap="square" lIns="0" rIns="0" anchor="ctr">
            <a:spAutoFit/>
          </a:bodyPr>
          <a:lstStyle/>
          <a:p>
            <a:pPr lvl="0">
              <a:lnSpc>
                <a:spcPct val="107000"/>
              </a:lnSpc>
            </a:pPr>
            <a:r>
              <a:rPr lang="de-DE" sz="2000" b="1">
                <a:solidFill>
                  <a:schemeClr val="bg2">
                    <a:lumMod val="10000"/>
                  </a:schemeClr>
                </a:solidFill>
                <a:latin typeface="Calibri" panose="020F0502020204030204" pitchFamily="34" charset="0"/>
                <a:cs typeface="Calibri" panose="020F0502020204030204" pitchFamily="34" charset="0"/>
              </a:rPr>
              <a:t>Kontakt </a:t>
            </a:r>
          </a:p>
          <a:p>
            <a:pPr lvl="0">
              <a:lnSpc>
                <a:spcPct val="107000"/>
              </a:lnSpc>
            </a:pPr>
            <a:r>
              <a:rPr lang="de-DE" sz="2000">
                <a:solidFill>
                  <a:schemeClr val="bg2">
                    <a:lumMod val="10000"/>
                  </a:schemeClr>
                </a:solidFill>
                <a:latin typeface="Calibri" panose="020F0502020204030204" pitchFamily="34" charset="0"/>
                <a:cs typeface="Calibri" panose="020F0502020204030204" pitchFamily="34" charset="0"/>
              </a:rPr>
              <a:t>Marlene Lucke und </a:t>
            </a:r>
            <a:br>
              <a:rPr lang="de-DE" sz="2000">
                <a:solidFill>
                  <a:schemeClr val="bg2">
                    <a:lumMod val="10000"/>
                  </a:schemeClr>
                </a:solidFill>
                <a:latin typeface="Calibri" panose="020F0502020204030204" pitchFamily="34" charset="0"/>
                <a:cs typeface="Calibri" panose="020F0502020204030204" pitchFamily="34" charset="0"/>
              </a:rPr>
            </a:br>
            <a:r>
              <a:rPr lang="de-DE" sz="2000">
                <a:solidFill>
                  <a:schemeClr val="bg2">
                    <a:lumMod val="10000"/>
                  </a:schemeClr>
                </a:solidFill>
                <a:latin typeface="Calibri" panose="020F0502020204030204" pitchFamily="34" charset="0"/>
                <a:cs typeface="Calibri" panose="020F0502020204030204" pitchFamily="34" charset="0"/>
              </a:rPr>
              <a:t>Sigrid Schulz-Zimmermann</a:t>
            </a:r>
          </a:p>
          <a:p>
            <a:pPr lvl="0">
              <a:lnSpc>
                <a:spcPct val="107000"/>
              </a:lnSpc>
            </a:pPr>
            <a:r>
              <a:rPr lang="de-DE" sz="2000">
                <a:solidFill>
                  <a:schemeClr val="bg2">
                    <a:lumMod val="10000"/>
                  </a:schemeClr>
                </a:solidFill>
                <a:latin typeface="Calibri" panose="020F0502020204030204" pitchFamily="34" charset="0"/>
                <a:cs typeface="Calibri" panose="020F0502020204030204" pitchFamily="34" charset="0"/>
              </a:rPr>
              <a:t>Tel.    (089) 5595-309</a:t>
            </a:r>
          </a:p>
          <a:p>
            <a:pPr lvl="0">
              <a:lnSpc>
                <a:spcPct val="107000"/>
              </a:lnSpc>
            </a:pPr>
            <a:r>
              <a:rPr lang="de-DE" sz="2000">
                <a:solidFill>
                  <a:schemeClr val="bg2">
                    <a:lumMod val="10000"/>
                  </a:schemeClr>
                </a:solidFill>
                <a:latin typeface="Calibri" panose="020F0502020204030204" pitchFamily="34" charset="0"/>
                <a:cs typeface="Calibri" panose="020F0502020204030204" pitchFamily="34" charset="0"/>
              </a:rPr>
              <a:t>Mail  </a:t>
            </a:r>
            <a:r>
              <a:rPr lang="de-DE" sz="2000">
                <a:latin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praevention@elkb.de</a:t>
            </a:r>
            <a:endParaRPr lang="de-DE" sz="2000">
              <a:latin typeface="Calibri" panose="020F0502020204030204" pitchFamily="34" charset="0"/>
              <a:ea typeface="Calibri" panose="020F0502020204030204" pitchFamily="34" charset="0"/>
              <a:cs typeface="Calibri" panose="020F0502020204030204" pitchFamily="34" charset="0"/>
            </a:endParaRPr>
          </a:p>
          <a:p>
            <a:pPr lvl="0">
              <a:lnSpc>
                <a:spcPct val="107000"/>
              </a:lnSpc>
            </a:pPr>
            <a:endParaRPr lang="de-DE">
              <a:solidFill>
                <a:schemeClr val="bg2">
                  <a:lumMod val="10000"/>
                </a:schemeClr>
              </a:solidFill>
              <a:latin typeface="Calibri" panose="020F0502020204030204" pitchFamily="34" charset="0"/>
              <a:cs typeface="Calibri" panose="020F0502020204030204" pitchFamily="34" charset="0"/>
            </a:endParaRPr>
          </a:p>
        </p:txBody>
      </p:sp>
      <p:pic>
        <p:nvPicPr>
          <p:cNvPr id="2" name="Grafik 1">
            <a:extLst>
              <a:ext uri="{FF2B5EF4-FFF2-40B4-BE49-F238E27FC236}">
                <a16:creationId xmlns:a16="http://schemas.microsoft.com/office/drawing/2014/main" id="{26374613-66EB-08BF-0332-56394439A250}"/>
              </a:ext>
            </a:extLst>
          </p:cNvPr>
          <p:cNvPicPr>
            <a:picLocks noChangeAspect="1"/>
          </p:cNvPicPr>
          <p:nvPr/>
        </p:nvPicPr>
        <p:blipFill>
          <a:blip r:embed="rId5"/>
          <a:stretch>
            <a:fillRect/>
          </a:stretch>
        </p:blipFill>
        <p:spPr>
          <a:xfrm>
            <a:off x="1077910" y="2140496"/>
            <a:ext cx="1617115" cy="1617115"/>
          </a:xfrm>
          <a:prstGeom prst="rect">
            <a:avLst/>
          </a:prstGeom>
        </p:spPr>
      </p:pic>
      <p:sp>
        <p:nvSpPr>
          <p:cNvPr id="5" name="Titel 1">
            <a:extLst>
              <a:ext uri="{FF2B5EF4-FFF2-40B4-BE49-F238E27FC236}">
                <a16:creationId xmlns:a16="http://schemas.microsoft.com/office/drawing/2014/main" id="{274EBB4B-B7B0-DA82-829D-A642BDBF1E99}"/>
              </a:ext>
            </a:extLst>
          </p:cNvPr>
          <p:cNvSpPr>
            <a:spLocks noGrp="1"/>
          </p:cNvSpPr>
          <p:nvPr>
            <p:ph type="title" idx="4294967295"/>
          </p:nvPr>
        </p:nvSpPr>
        <p:spPr>
          <a:xfrm>
            <a:off x="0" y="674688"/>
            <a:ext cx="10356850" cy="1325562"/>
          </a:xfrm>
        </p:spPr>
        <p:txBody>
          <a:bodyPr/>
          <a:lstStyle/>
          <a:p>
            <a:r>
              <a:rPr lang="de-DE" dirty="0">
                <a:solidFill>
                  <a:srgbClr val="AD216A">
                    <a:alpha val="30000"/>
                  </a:srgbClr>
                </a:solidFill>
              </a:rPr>
              <a:t>  Fachstelle für den Umgang mit </a:t>
            </a:r>
            <a:br>
              <a:rPr lang="de-DE" dirty="0">
                <a:solidFill>
                  <a:srgbClr val="AD216A">
                    <a:alpha val="30000"/>
                  </a:srgbClr>
                </a:solidFill>
              </a:rPr>
            </a:br>
            <a:r>
              <a:rPr lang="de-DE" dirty="0">
                <a:solidFill>
                  <a:srgbClr val="AD216A">
                    <a:alpha val="30000"/>
                  </a:srgbClr>
                </a:solidFill>
              </a:rPr>
              <a:t>    sexualisierter Gewalt </a:t>
            </a:r>
          </a:p>
        </p:txBody>
      </p:sp>
      <p:pic>
        <p:nvPicPr>
          <p:cNvPr id="3" name="Grafik 2">
            <a:extLst>
              <a:ext uri="{FF2B5EF4-FFF2-40B4-BE49-F238E27FC236}">
                <a16:creationId xmlns:a16="http://schemas.microsoft.com/office/drawing/2014/main" id="{3E435801-38A1-D000-63E2-4E3D5A63696A}"/>
              </a:ext>
            </a:extLst>
          </p:cNvPr>
          <p:cNvPicPr>
            <a:picLocks noChangeAspect="1"/>
          </p:cNvPicPr>
          <p:nvPr/>
        </p:nvPicPr>
        <p:blipFill>
          <a:blip r:embed="rId6"/>
          <a:stretch>
            <a:fillRect/>
          </a:stretch>
        </p:blipFill>
        <p:spPr>
          <a:xfrm>
            <a:off x="1103646" y="2145260"/>
            <a:ext cx="1596697" cy="1602567"/>
          </a:xfrm>
          <a:prstGeom prst="rect">
            <a:avLst/>
          </a:prstGeom>
        </p:spPr>
      </p:pic>
      <p:pic>
        <p:nvPicPr>
          <p:cNvPr id="4" name="Grafik 3">
            <a:extLst>
              <a:ext uri="{FF2B5EF4-FFF2-40B4-BE49-F238E27FC236}">
                <a16:creationId xmlns:a16="http://schemas.microsoft.com/office/drawing/2014/main" id="{7D5264F5-5048-EAD2-AF37-292C17C4734C}"/>
              </a:ext>
            </a:extLst>
          </p:cNvPr>
          <p:cNvPicPr>
            <a:picLocks noChangeAspect="1"/>
          </p:cNvPicPr>
          <p:nvPr/>
        </p:nvPicPr>
        <p:blipFill>
          <a:blip r:embed="rId7">
            <a:alphaModFix amt="30000"/>
          </a:blip>
          <a:stretch>
            <a:fillRect/>
          </a:stretch>
        </p:blipFill>
        <p:spPr>
          <a:xfrm>
            <a:off x="9396414" y="467533"/>
            <a:ext cx="649622" cy="647243"/>
          </a:xfrm>
          <a:prstGeom prst="rect">
            <a:avLst/>
          </a:prstGeom>
        </p:spPr>
      </p:pic>
      <p:pic>
        <p:nvPicPr>
          <p:cNvPr id="6" name="Grafik 5">
            <a:extLst>
              <a:ext uri="{FF2B5EF4-FFF2-40B4-BE49-F238E27FC236}">
                <a16:creationId xmlns:a16="http://schemas.microsoft.com/office/drawing/2014/main" id="{84A94C25-4D50-F210-0AEA-AAA8BB98E8C7}"/>
              </a:ext>
            </a:extLst>
          </p:cNvPr>
          <p:cNvPicPr>
            <a:picLocks noChangeAspect="1"/>
          </p:cNvPicPr>
          <p:nvPr/>
        </p:nvPicPr>
        <p:blipFill>
          <a:blip r:embed="rId3">
            <a:alphaModFix amt="30000"/>
          </a:blip>
          <a:stretch>
            <a:fillRect/>
          </a:stretch>
        </p:blipFill>
        <p:spPr>
          <a:xfrm>
            <a:off x="9382534" y="1144153"/>
            <a:ext cx="649622" cy="647243"/>
          </a:xfrm>
          <a:prstGeom prst="rect">
            <a:avLst/>
          </a:prstGeom>
        </p:spPr>
      </p:pic>
      <p:pic>
        <p:nvPicPr>
          <p:cNvPr id="7" name="Grafik 6">
            <a:extLst>
              <a:ext uri="{FF2B5EF4-FFF2-40B4-BE49-F238E27FC236}">
                <a16:creationId xmlns:a16="http://schemas.microsoft.com/office/drawing/2014/main" id="{40391245-5AFE-5EBE-6281-5FDFAF464708}"/>
              </a:ext>
            </a:extLst>
          </p:cNvPr>
          <p:cNvPicPr>
            <a:picLocks noChangeAspect="1"/>
          </p:cNvPicPr>
          <p:nvPr/>
        </p:nvPicPr>
        <p:blipFill>
          <a:blip r:embed="rId5">
            <a:alphaModFix amt="30000"/>
          </a:blip>
          <a:stretch>
            <a:fillRect/>
          </a:stretch>
        </p:blipFill>
        <p:spPr>
          <a:xfrm>
            <a:off x="10073769" y="467533"/>
            <a:ext cx="647243" cy="647243"/>
          </a:xfrm>
          <a:prstGeom prst="rect">
            <a:avLst/>
          </a:prstGeom>
        </p:spPr>
      </p:pic>
      <p:pic>
        <p:nvPicPr>
          <p:cNvPr id="8" name="Grafik 7">
            <a:extLst>
              <a:ext uri="{FF2B5EF4-FFF2-40B4-BE49-F238E27FC236}">
                <a16:creationId xmlns:a16="http://schemas.microsoft.com/office/drawing/2014/main" id="{9BF1DCB2-A891-55E2-131F-4D906024B045}"/>
              </a:ext>
            </a:extLst>
          </p:cNvPr>
          <p:cNvPicPr>
            <a:picLocks noChangeAspect="1"/>
          </p:cNvPicPr>
          <p:nvPr/>
        </p:nvPicPr>
        <p:blipFill>
          <a:blip r:embed="rId6">
            <a:alphaModFix/>
          </a:blip>
          <a:stretch>
            <a:fillRect/>
          </a:stretch>
        </p:blipFill>
        <p:spPr>
          <a:xfrm>
            <a:off x="10045397" y="1149869"/>
            <a:ext cx="641647" cy="644006"/>
          </a:xfrm>
          <a:prstGeom prst="rect">
            <a:avLst/>
          </a:prstGeom>
        </p:spPr>
      </p:pic>
    </p:spTree>
    <p:extLst>
      <p:ext uri="{BB962C8B-B14F-4D97-AF65-F5344CB8AC3E}">
        <p14:creationId xmlns:p14="http://schemas.microsoft.com/office/powerpoint/2010/main" val="3166913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3BFC6B-5AF3-1B82-989E-EF2A058B65F7}"/>
            </a:ext>
          </a:extLst>
        </p:cNvPr>
        <p:cNvGrpSpPr/>
        <p:nvPr/>
      </p:nvGrpSpPr>
      <p:grpSpPr>
        <a:xfrm>
          <a:off x="0" y="0"/>
          <a:ext cx="0" cy="0"/>
          <a:chOff x="0" y="0"/>
          <a:chExt cx="0" cy="0"/>
        </a:xfrm>
      </p:grpSpPr>
      <p:sp>
        <p:nvSpPr>
          <p:cNvPr id="16" name="Rectangle 46">
            <a:extLst>
              <a:ext uri="{FF2B5EF4-FFF2-40B4-BE49-F238E27FC236}">
                <a16:creationId xmlns:a16="http://schemas.microsoft.com/office/drawing/2014/main" id="{D624F8AF-398D-D0ED-9CF1-9B572082AF96}"/>
              </a:ext>
            </a:extLst>
          </p:cNvPr>
          <p:cNvSpPr/>
          <p:nvPr/>
        </p:nvSpPr>
        <p:spPr>
          <a:xfrm>
            <a:off x="3264692" y="2818672"/>
            <a:ext cx="6199323" cy="2712281"/>
          </a:xfrm>
          <a:prstGeom prst="rect">
            <a:avLst/>
          </a:prstGeom>
          <a:ln>
            <a:noFill/>
          </a:ln>
        </p:spPr>
        <p:txBody>
          <a:bodyPr wrap="square" lIns="0" rIns="0" anchor="ctr">
            <a:spAutoFit/>
          </a:bodyPr>
          <a:lstStyle/>
          <a:p>
            <a:pPr lvl="0">
              <a:lnSpc>
                <a:spcPct val="107000"/>
              </a:lnSpc>
            </a:pPr>
            <a:r>
              <a:rPr lang="de-DE" sz="2000" b="1">
                <a:solidFill>
                  <a:schemeClr val="bg2">
                    <a:lumMod val="10000"/>
                  </a:schemeClr>
                </a:solidFill>
                <a:latin typeface="Calibri" panose="020F0502020204030204" pitchFamily="34" charset="0"/>
                <a:cs typeface="Calibri" panose="020F0502020204030204" pitchFamily="34" charset="0"/>
              </a:rPr>
              <a:t>Aufgaben</a:t>
            </a:r>
          </a:p>
          <a:p>
            <a:pPr marL="342900" lvl="0" indent="-342900">
              <a:lnSpc>
                <a:spcPct val="107000"/>
              </a:lnSpc>
              <a:buClr>
                <a:schemeClr val="tx1"/>
              </a:buClr>
              <a:buFont typeface="Systemschrift Normal"/>
              <a:buChar char="•"/>
            </a:pPr>
            <a:r>
              <a:rPr lang="de-DE" sz="2000">
                <a:solidFill>
                  <a:schemeClr val="bg2">
                    <a:lumMod val="10000"/>
                  </a:schemeClr>
                </a:solidFill>
                <a:latin typeface="Calibri" panose="020F0502020204030204" pitchFamily="34" charset="0"/>
                <a:cs typeface="Calibri" panose="020F0502020204030204" pitchFamily="34" charset="0"/>
              </a:rPr>
              <a:t>Clearinggespräche und Beratung von Betroffenen unter Wahrung der Vertraulichkeit</a:t>
            </a:r>
          </a:p>
          <a:p>
            <a:pPr marL="342900" lvl="0" indent="-342900">
              <a:lnSpc>
                <a:spcPct val="107000"/>
              </a:lnSpc>
              <a:buClr>
                <a:schemeClr val="tx1"/>
              </a:buClr>
              <a:buFont typeface="Systemschrift Normal"/>
              <a:buChar char="•"/>
            </a:pPr>
            <a:r>
              <a:rPr lang="de-DE" sz="2000">
                <a:solidFill>
                  <a:schemeClr val="bg2">
                    <a:lumMod val="10000"/>
                  </a:schemeClr>
                </a:solidFill>
                <a:latin typeface="Calibri" panose="020F0502020204030204" pitchFamily="34" charset="0"/>
                <a:cs typeface="Calibri" panose="020F0502020204030204" pitchFamily="34" charset="0"/>
              </a:rPr>
              <a:t>Regionale Zuständigkeit und Bekanntmachung z.B. in Gemeinden oder Einrichtungen</a:t>
            </a:r>
          </a:p>
          <a:p>
            <a:pPr marL="342900" lvl="0" indent="-342900">
              <a:lnSpc>
                <a:spcPct val="107000"/>
              </a:lnSpc>
              <a:buClr>
                <a:schemeClr val="tx1"/>
              </a:buClr>
              <a:buFont typeface="Systemschrift Normal"/>
              <a:buChar char="•"/>
            </a:pPr>
            <a:endParaRPr lang="de-DE" sz="2000">
              <a:solidFill>
                <a:schemeClr val="bg2">
                  <a:lumMod val="10000"/>
                </a:schemeClr>
              </a:solidFill>
              <a:latin typeface="Calibri" panose="020F0502020204030204" pitchFamily="34" charset="0"/>
              <a:cs typeface="Calibri" panose="020F0502020204030204" pitchFamily="34" charset="0"/>
            </a:endParaRPr>
          </a:p>
          <a:p>
            <a:pPr lvl="0">
              <a:lnSpc>
                <a:spcPct val="107000"/>
              </a:lnSpc>
              <a:buClr>
                <a:schemeClr val="tx1"/>
              </a:buClr>
            </a:pPr>
            <a:r>
              <a:rPr lang="de-DE" sz="2000">
                <a:solidFill>
                  <a:schemeClr val="bg2">
                    <a:lumMod val="10000"/>
                  </a:schemeClr>
                </a:solidFill>
                <a:latin typeface="Calibri" panose="020F0502020204030204" pitchFamily="34" charset="0"/>
                <a:cs typeface="Calibri" panose="020F0502020204030204" pitchFamily="34" charset="0"/>
              </a:rPr>
              <a:t>Ansprechpersonen werden vor Ort benannt und von der Fachstelle für ihre Aufgabe ausgebildet.</a:t>
            </a:r>
          </a:p>
        </p:txBody>
      </p:sp>
      <p:sp>
        <p:nvSpPr>
          <p:cNvPr id="9" name="Titel 1">
            <a:extLst>
              <a:ext uri="{FF2B5EF4-FFF2-40B4-BE49-F238E27FC236}">
                <a16:creationId xmlns:a16="http://schemas.microsoft.com/office/drawing/2014/main" id="{9E15FD75-92DE-7B0C-D4CB-C820B36ADBE4}"/>
              </a:ext>
            </a:extLst>
          </p:cNvPr>
          <p:cNvSpPr>
            <a:spLocks noGrp="1"/>
          </p:cNvSpPr>
          <p:nvPr>
            <p:ph type="title" idx="4294967295"/>
          </p:nvPr>
        </p:nvSpPr>
        <p:spPr>
          <a:xfrm>
            <a:off x="0" y="674688"/>
            <a:ext cx="8054975" cy="1325562"/>
          </a:xfrm>
        </p:spPr>
        <p:txBody>
          <a:bodyPr/>
          <a:lstStyle/>
          <a:p>
            <a:r>
              <a:rPr lang="de-DE">
                <a:solidFill>
                  <a:srgbClr val="AD216A">
                    <a:alpha val="30000"/>
                  </a:srgbClr>
                </a:solidFill>
              </a:rPr>
              <a:t>  Regionale Zuständigkeit</a:t>
            </a:r>
          </a:p>
        </p:txBody>
      </p:sp>
      <p:pic>
        <p:nvPicPr>
          <p:cNvPr id="10" name="Grafik 9">
            <a:extLst>
              <a:ext uri="{FF2B5EF4-FFF2-40B4-BE49-F238E27FC236}">
                <a16:creationId xmlns:a16="http://schemas.microsoft.com/office/drawing/2014/main" id="{0348EE14-D347-4334-117D-B3C00A1255B4}"/>
              </a:ext>
            </a:extLst>
          </p:cNvPr>
          <p:cNvPicPr>
            <a:picLocks noChangeAspect="1"/>
          </p:cNvPicPr>
          <p:nvPr/>
        </p:nvPicPr>
        <p:blipFill>
          <a:blip r:embed="rId3"/>
          <a:stretch>
            <a:fillRect/>
          </a:stretch>
        </p:blipFill>
        <p:spPr>
          <a:xfrm>
            <a:off x="1076326" y="2117221"/>
            <a:ext cx="1658084" cy="1652011"/>
          </a:xfrm>
          <a:prstGeom prst="rect">
            <a:avLst/>
          </a:prstGeom>
        </p:spPr>
      </p:pic>
      <p:sp>
        <p:nvSpPr>
          <p:cNvPr id="11" name="Rectangle 40">
            <a:extLst>
              <a:ext uri="{FF2B5EF4-FFF2-40B4-BE49-F238E27FC236}">
                <a16:creationId xmlns:a16="http://schemas.microsoft.com/office/drawing/2014/main" id="{686B72B9-6268-9655-B669-FD1AF188FF37}"/>
              </a:ext>
            </a:extLst>
          </p:cNvPr>
          <p:cNvSpPr/>
          <p:nvPr/>
        </p:nvSpPr>
        <p:spPr>
          <a:xfrm>
            <a:off x="3114680" y="2011337"/>
            <a:ext cx="2779126" cy="671851"/>
          </a:xfrm>
          <a:prstGeom prst="rect">
            <a:avLst/>
          </a:prstGeom>
          <a:ln>
            <a:noFill/>
          </a:ln>
        </p:spPr>
        <p:txBody>
          <a:bodyPr wrap="square" anchor="t">
            <a:spAutoFit/>
          </a:bodyPr>
          <a:lstStyle/>
          <a:p>
            <a:pPr>
              <a:lnSpc>
                <a:spcPct val="150000"/>
              </a:lnSpc>
            </a:pPr>
            <a:r>
              <a:rPr lang="en-US" sz="2800" b="1" dirty="0">
                <a:solidFill>
                  <a:srgbClr val="1A5B63"/>
                </a:solidFill>
                <a:latin typeface="Calibri" panose="020F0502020204030204" pitchFamily="34" charset="0"/>
                <a:cs typeface="Calibri" panose="020F0502020204030204" pitchFamily="34" charset="0"/>
              </a:rPr>
              <a:t>Ansprechperson</a:t>
            </a:r>
            <a:endParaRPr lang="en-US" sz="2800" dirty="0">
              <a:solidFill>
                <a:srgbClr val="1A5B63"/>
              </a:solidFill>
              <a:latin typeface="Calibri" panose="020F0502020204030204" pitchFamily="34" charset="0"/>
              <a:cs typeface="Calibri" panose="020F0502020204030204" pitchFamily="34" charset="0"/>
            </a:endParaRPr>
          </a:p>
        </p:txBody>
      </p:sp>
      <p:pic>
        <p:nvPicPr>
          <p:cNvPr id="2" name="Grafik 1">
            <a:extLst>
              <a:ext uri="{FF2B5EF4-FFF2-40B4-BE49-F238E27FC236}">
                <a16:creationId xmlns:a16="http://schemas.microsoft.com/office/drawing/2014/main" id="{C0D3A290-3351-E455-0A24-B240456CDCA4}"/>
              </a:ext>
            </a:extLst>
          </p:cNvPr>
          <p:cNvPicPr>
            <a:picLocks noChangeAspect="1"/>
          </p:cNvPicPr>
          <p:nvPr/>
        </p:nvPicPr>
        <p:blipFill>
          <a:blip r:embed="rId4"/>
          <a:stretch>
            <a:fillRect/>
          </a:stretch>
        </p:blipFill>
        <p:spPr>
          <a:xfrm>
            <a:off x="1061793" y="2126126"/>
            <a:ext cx="1709185" cy="1702924"/>
          </a:xfrm>
          <a:prstGeom prst="rect">
            <a:avLst/>
          </a:prstGeom>
        </p:spPr>
      </p:pic>
      <p:pic>
        <p:nvPicPr>
          <p:cNvPr id="3" name="Grafik 2">
            <a:extLst>
              <a:ext uri="{FF2B5EF4-FFF2-40B4-BE49-F238E27FC236}">
                <a16:creationId xmlns:a16="http://schemas.microsoft.com/office/drawing/2014/main" id="{278BE392-D1F1-FADE-CA65-76FB75FFAA09}"/>
              </a:ext>
            </a:extLst>
          </p:cNvPr>
          <p:cNvPicPr>
            <a:picLocks noChangeAspect="1"/>
          </p:cNvPicPr>
          <p:nvPr/>
        </p:nvPicPr>
        <p:blipFill>
          <a:blip r:embed="rId4"/>
          <a:stretch>
            <a:fillRect/>
          </a:stretch>
        </p:blipFill>
        <p:spPr>
          <a:xfrm>
            <a:off x="9396414" y="467533"/>
            <a:ext cx="649622" cy="647243"/>
          </a:xfrm>
          <a:prstGeom prst="rect">
            <a:avLst/>
          </a:prstGeom>
        </p:spPr>
      </p:pic>
      <p:pic>
        <p:nvPicPr>
          <p:cNvPr id="4" name="Grafik 3">
            <a:extLst>
              <a:ext uri="{FF2B5EF4-FFF2-40B4-BE49-F238E27FC236}">
                <a16:creationId xmlns:a16="http://schemas.microsoft.com/office/drawing/2014/main" id="{2FFDE5F0-4479-A31D-461C-8023FC18185C}"/>
              </a:ext>
            </a:extLst>
          </p:cNvPr>
          <p:cNvPicPr>
            <a:picLocks noChangeAspect="1"/>
          </p:cNvPicPr>
          <p:nvPr/>
        </p:nvPicPr>
        <p:blipFill>
          <a:blip r:embed="rId3">
            <a:alphaModFix amt="30000"/>
          </a:blip>
          <a:stretch>
            <a:fillRect/>
          </a:stretch>
        </p:blipFill>
        <p:spPr>
          <a:xfrm>
            <a:off x="9382534" y="1144153"/>
            <a:ext cx="649622" cy="647243"/>
          </a:xfrm>
          <a:prstGeom prst="rect">
            <a:avLst/>
          </a:prstGeom>
        </p:spPr>
      </p:pic>
      <p:pic>
        <p:nvPicPr>
          <p:cNvPr id="5" name="Grafik 4">
            <a:extLst>
              <a:ext uri="{FF2B5EF4-FFF2-40B4-BE49-F238E27FC236}">
                <a16:creationId xmlns:a16="http://schemas.microsoft.com/office/drawing/2014/main" id="{00AAC594-3A68-87A8-D639-628AA30088F3}"/>
              </a:ext>
            </a:extLst>
          </p:cNvPr>
          <p:cNvPicPr>
            <a:picLocks noChangeAspect="1"/>
          </p:cNvPicPr>
          <p:nvPr/>
        </p:nvPicPr>
        <p:blipFill>
          <a:blip r:embed="rId5">
            <a:alphaModFix amt="30000"/>
          </a:blip>
          <a:stretch>
            <a:fillRect/>
          </a:stretch>
        </p:blipFill>
        <p:spPr>
          <a:xfrm>
            <a:off x="10073769" y="467533"/>
            <a:ext cx="647243" cy="647243"/>
          </a:xfrm>
          <a:prstGeom prst="rect">
            <a:avLst/>
          </a:prstGeom>
        </p:spPr>
      </p:pic>
      <p:pic>
        <p:nvPicPr>
          <p:cNvPr id="6" name="Grafik 5">
            <a:extLst>
              <a:ext uri="{FF2B5EF4-FFF2-40B4-BE49-F238E27FC236}">
                <a16:creationId xmlns:a16="http://schemas.microsoft.com/office/drawing/2014/main" id="{A8CB0C8A-E959-9F36-D792-9ECA97AE5328}"/>
              </a:ext>
            </a:extLst>
          </p:cNvPr>
          <p:cNvPicPr>
            <a:picLocks noChangeAspect="1"/>
          </p:cNvPicPr>
          <p:nvPr/>
        </p:nvPicPr>
        <p:blipFill>
          <a:blip r:embed="rId6">
            <a:alphaModFix amt="30000"/>
          </a:blip>
          <a:stretch>
            <a:fillRect/>
          </a:stretch>
        </p:blipFill>
        <p:spPr>
          <a:xfrm>
            <a:off x="10045397" y="1149869"/>
            <a:ext cx="641647" cy="644006"/>
          </a:xfrm>
          <a:prstGeom prst="rect">
            <a:avLst/>
          </a:prstGeom>
        </p:spPr>
      </p:pic>
    </p:spTree>
    <p:extLst>
      <p:ext uri="{BB962C8B-B14F-4D97-AF65-F5344CB8AC3E}">
        <p14:creationId xmlns:p14="http://schemas.microsoft.com/office/powerpoint/2010/main" val="2919942020"/>
      </p:ext>
    </p:extLst>
  </p:cSld>
  <p:clrMapOvr>
    <a:masterClrMapping/>
  </p:clrMapOvr>
</p:sld>
</file>

<file path=ppt/theme/theme1.xml><?xml version="1.0" encoding="utf-8"?>
<a:theme xmlns:a="http://schemas.openxmlformats.org/drawingml/2006/main" name="Master norm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9F9C1F24-9CFF-C34C-914A-71C2B43D2E61}">
  <we:reference id="wa200003706" version="1.1.0.0" store="de-DE" storeType="OMEX"/>
  <we:alternateReferences>
    <we:reference id="wa200003706" version="1.1.0.0" store="WA200003706"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ee2179c8-98d5-41fc-86a5-8c6c5759cba3">
      <Terms xmlns="http://schemas.microsoft.com/office/infopath/2007/PartnerControls"/>
    </lcf76f155ced4ddcb4097134ff3c332f>
    <TaxCatchAll xmlns="f9b6240b-5e0f-43c1-bfa5-2795c42684c0"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A4A4C0A33C13314D81531D9E19C6D7F8" ma:contentTypeVersion="16" ma:contentTypeDescription="Ein neues Dokument erstellen." ma:contentTypeScope="" ma:versionID="68bfa56ca884607184005b00aabf7c54">
  <xsd:schema xmlns:xsd="http://www.w3.org/2001/XMLSchema" xmlns:xs="http://www.w3.org/2001/XMLSchema" xmlns:p="http://schemas.microsoft.com/office/2006/metadata/properties" xmlns:ns2="ee2179c8-98d5-41fc-86a5-8c6c5759cba3" xmlns:ns3="f9b6240b-5e0f-43c1-bfa5-2795c42684c0" targetNamespace="http://schemas.microsoft.com/office/2006/metadata/properties" ma:root="true" ma:fieldsID="4583bdeb9c7bb86c8c9f48faad35f4cc" ns2:_="" ns3:_="">
    <xsd:import namespace="ee2179c8-98d5-41fc-86a5-8c6c5759cba3"/>
    <xsd:import namespace="f9b6240b-5e0f-43c1-bfa5-2795c42684c0"/>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element ref="ns3:SharedWithUsers" minOccurs="0"/>
                <xsd:element ref="ns3:SharedWithDetail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e2179c8-98d5-41fc-86a5-8c6c5759cba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Bildmarkierungen" ma:readOnly="false" ma:fieldId="{5cf76f15-5ced-4ddc-b409-7134ff3c332f}" ma:taxonomyMulti="true" ma:sspId="966b43f2-8626-44e0-95f9-6019ac3ffab4"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9b6240b-5e0f-43c1-bfa5-2795c42684c0"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f48022c2-5074-46eb-b251-abf7088bc279}" ma:internalName="TaxCatchAll" ma:showField="CatchAllData" ma:web="f9b6240b-5e0f-43c1-bfa5-2795c42684c0">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Freigegeben für -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5E425FE-EB20-40F3-B6A1-F29F9B360C99}">
  <ds:schemaRefs>
    <ds:schemaRef ds:uri="ee2179c8-98d5-41fc-86a5-8c6c5759cba3"/>
    <ds:schemaRef ds:uri="http://www.w3.org/XML/1998/namespace"/>
    <ds:schemaRef ds:uri="http://purl.org/dc/terms/"/>
    <ds:schemaRef ds:uri="http://purl.org/dc/dcmitype/"/>
    <ds:schemaRef ds:uri="http://schemas.microsoft.com/office/2006/metadata/properties"/>
    <ds:schemaRef ds:uri="http://schemas.microsoft.com/office/2006/documentManagement/types"/>
    <ds:schemaRef ds:uri="http://purl.org/dc/elements/1.1/"/>
    <ds:schemaRef ds:uri="http://schemas.microsoft.com/office/infopath/2007/PartnerControls"/>
    <ds:schemaRef ds:uri="http://schemas.openxmlformats.org/package/2006/metadata/core-properties"/>
    <ds:schemaRef ds:uri="f9b6240b-5e0f-43c1-bfa5-2795c42684c0"/>
  </ds:schemaRefs>
</ds:datastoreItem>
</file>

<file path=customXml/itemProps2.xml><?xml version="1.0" encoding="utf-8"?>
<ds:datastoreItem xmlns:ds="http://schemas.openxmlformats.org/officeDocument/2006/customXml" ds:itemID="{88D64EB1-1D8E-435A-A971-5D75FA9E8308}">
  <ds:schemaRefs>
    <ds:schemaRef ds:uri="http://schemas.microsoft.com/sharepoint/v3/contenttype/forms"/>
  </ds:schemaRefs>
</ds:datastoreItem>
</file>

<file path=customXml/itemProps3.xml><?xml version="1.0" encoding="utf-8"?>
<ds:datastoreItem xmlns:ds="http://schemas.openxmlformats.org/officeDocument/2006/customXml" ds:itemID="{5665CD0C-9DA3-4B3C-8B3C-B53448B813E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e2179c8-98d5-41fc-86a5-8c6c5759cba3"/>
    <ds:schemaRef ds:uri="f9b6240b-5e0f-43c1-bfa5-2795c42684c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2959</Words>
  <Application>Microsoft Office PowerPoint</Application>
  <PresentationFormat>Breitbild</PresentationFormat>
  <Paragraphs>289</Paragraphs>
  <Slides>13</Slides>
  <Notes>13</Notes>
  <HiddenSlides>0</HiddenSlides>
  <MMClips>0</MMClips>
  <ScaleCrop>false</ScaleCrop>
  <HeadingPairs>
    <vt:vector size="6" baseType="variant">
      <vt:variant>
        <vt:lpstr>Verwendete Schriftarten</vt:lpstr>
      </vt:variant>
      <vt:variant>
        <vt:i4>10</vt:i4>
      </vt:variant>
      <vt:variant>
        <vt:lpstr>Design</vt:lpstr>
      </vt:variant>
      <vt:variant>
        <vt:i4>1</vt:i4>
      </vt:variant>
      <vt:variant>
        <vt:lpstr>Folientitel</vt:lpstr>
      </vt:variant>
      <vt:variant>
        <vt:i4>13</vt:i4>
      </vt:variant>
    </vt:vector>
  </HeadingPairs>
  <TitlesOfParts>
    <vt:vector size="24" baseType="lpstr">
      <vt:lpstr>Arial</vt:lpstr>
      <vt:lpstr>Systemschrift Normal</vt:lpstr>
      <vt:lpstr>RotisSansSerif</vt:lpstr>
      <vt:lpstr>Calibri</vt:lpstr>
      <vt:lpstr>Wingdings</vt:lpstr>
      <vt:lpstr>Calibri Light</vt:lpstr>
      <vt:lpstr>Aptos</vt:lpstr>
      <vt:lpstr>Courier New</vt:lpstr>
      <vt:lpstr>Calibri</vt:lpstr>
      <vt:lpstr>Symbol</vt:lpstr>
      <vt:lpstr>Master normal</vt:lpstr>
      <vt:lpstr>Nähe &amp; Distanz </vt:lpstr>
      <vt:lpstr>Warum ist das Thema wichtig?</vt:lpstr>
      <vt:lpstr>  Sensibilisierung </vt:lpstr>
      <vt:lpstr>Sensibilisierung </vt:lpstr>
      <vt:lpstr>Sicherung von Voice, Choice     und Exit-Optionen</vt:lpstr>
      <vt:lpstr>PowerPoint-Präsentation</vt:lpstr>
      <vt:lpstr>PowerPoint-Präsentation</vt:lpstr>
      <vt:lpstr>PowerPoint-Präsentation</vt:lpstr>
      <vt:lpstr>  Fachstelle für den Umgang mit      sexualisierter Gewalt </vt:lpstr>
      <vt:lpstr>  Fachstelle für den Umgang mit      sexualisierter Gewalt </vt:lpstr>
      <vt:lpstr>PowerPoint-Präsentation</vt:lpstr>
      <vt:lpstr>  Fachstelle für den Umgang mit      sexualisierter Gewalt </vt:lpstr>
      <vt:lpstr>  Regionale Zuständigkeit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Almut Schweitzer-Herbold</dc:creator>
  <cp:lastModifiedBy>Lucke Marlene</cp:lastModifiedBy>
  <cp:revision>98</cp:revision>
  <dcterms:created xsi:type="dcterms:W3CDTF">2024-10-14T08:18:27Z</dcterms:created>
  <dcterms:modified xsi:type="dcterms:W3CDTF">2026-09-11T11:26:31Z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0x010100A4A4C0A33C13314D81531D9E19C6D7F8</vt:lpwstr>
  </property>
  <property fmtid="{D5CDD505-2E9C-101B-9397-08002B2CF9AE}" pid="3" name="MediaServiceImageTags">
    <vt:lpwstr/>
  </property>
</Properties>
</file>